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layfair Display" charset="1" panose="00000000000000000000"/>
      <p:regular r:id="rId17"/>
    </p:embeddedFont>
    <p:embeddedFont>
      <p:font typeface="Playfair Display Bold" charset="1" panose="00000000000000000000"/>
      <p:regular r:id="rId18"/>
    </p:embeddedFont>
    <p:embeddedFont>
      <p:font typeface="Playfair Display Italics"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2.png" Type="http://schemas.openxmlformats.org/officeDocument/2006/relationships/image"/><Relationship Id="rId4"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jpe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267997" y="-1237019"/>
            <a:ext cx="15526847" cy="11524019"/>
          </a:xfrm>
          <a:custGeom>
            <a:avLst/>
            <a:gdLst/>
            <a:ahLst/>
            <a:cxnLst/>
            <a:rect r="r" b="b" t="t" l="l"/>
            <a:pathLst>
              <a:path h="11524019" w="15526847">
                <a:moveTo>
                  <a:pt x="0" y="0"/>
                </a:moveTo>
                <a:lnTo>
                  <a:pt x="15526847" y="0"/>
                </a:lnTo>
                <a:lnTo>
                  <a:pt x="15526847" y="11524019"/>
                </a:lnTo>
                <a:lnTo>
                  <a:pt x="0" y="11524019"/>
                </a:lnTo>
                <a:lnTo>
                  <a:pt x="0" y="0"/>
                </a:lnTo>
                <a:close/>
              </a:path>
            </a:pathLst>
          </a:custGeom>
          <a:blipFill>
            <a:blip r:embed="rId2">
              <a:alphaModFix amt="44999"/>
            </a:blip>
            <a:stretch>
              <a:fillRect l="-13496" t="-26459" r="0" b="-26459"/>
            </a:stretch>
          </a:blipFill>
        </p:spPr>
      </p:sp>
      <p:sp>
        <p:nvSpPr>
          <p:cNvPr name="Freeform 3" id="3"/>
          <p:cNvSpPr/>
          <p:nvPr/>
        </p:nvSpPr>
        <p:spPr>
          <a:xfrm flipH="false" flipV="false" rot="0">
            <a:off x="-692317" y="-389428"/>
            <a:ext cx="18980317" cy="10676428"/>
          </a:xfrm>
          <a:custGeom>
            <a:avLst/>
            <a:gdLst/>
            <a:ahLst/>
            <a:cxnLst/>
            <a:rect r="r" b="b" t="t" l="l"/>
            <a:pathLst>
              <a:path h="10676428" w="18980317">
                <a:moveTo>
                  <a:pt x="0" y="0"/>
                </a:moveTo>
                <a:lnTo>
                  <a:pt x="18980317" y="0"/>
                </a:lnTo>
                <a:lnTo>
                  <a:pt x="18980317" y="10676428"/>
                </a:lnTo>
                <a:lnTo>
                  <a:pt x="0" y="10676428"/>
                </a:lnTo>
                <a:lnTo>
                  <a:pt x="0" y="0"/>
                </a:lnTo>
                <a:close/>
              </a:path>
            </a:pathLst>
          </a:custGeom>
          <a:blipFill>
            <a:blip r:embed="rId3">
              <a:alphaModFix amt="15000"/>
            </a:blip>
            <a:stretch>
              <a:fillRect l="0" t="0" r="0" b="0"/>
            </a:stretch>
          </a:blipFill>
        </p:spPr>
      </p:sp>
      <p:sp>
        <p:nvSpPr>
          <p:cNvPr name="Freeform 4" id="4"/>
          <p:cNvSpPr/>
          <p:nvPr/>
        </p:nvSpPr>
        <p:spPr>
          <a:xfrm flipH="false" flipV="false" rot="0">
            <a:off x="4518912" y="2566122"/>
            <a:ext cx="13785151" cy="803122"/>
          </a:xfrm>
          <a:custGeom>
            <a:avLst/>
            <a:gdLst/>
            <a:ahLst/>
            <a:cxnLst/>
            <a:rect r="r" b="b" t="t" l="l"/>
            <a:pathLst>
              <a:path h="803122" w="13785151">
                <a:moveTo>
                  <a:pt x="0" y="0"/>
                </a:moveTo>
                <a:lnTo>
                  <a:pt x="13785150" y="0"/>
                </a:lnTo>
                <a:lnTo>
                  <a:pt x="13785150" y="803122"/>
                </a:lnTo>
                <a:lnTo>
                  <a:pt x="0" y="803122"/>
                </a:lnTo>
                <a:lnTo>
                  <a:pt x="0" y="0"/>
                </a:lnTo>
                <a:close/>
              </a:path>
            </a:pathLst>
          </a:custGeom>
          <a:blipFill>
            <a:blip r:embed="rId4">
              <a:alphaModFix amt="53000"/>
            </a:blip>
            <a:stretch>
              <a:fillRect l="-17739" t="0" r="0" b="-8625"/>
            </a:stretch>
          </a:blipFill>
        </p:spPr>
      </p:sp>
      <p:sp>
        <p:nvSpPr>
          <p:cNvPr name="TextBox 5" id="5"/>
          <p:cNvSpPr txBox="true"/>
          <p:nvPr/>
        </p:nvSpPr>
        <p:spPr>
          <a:xfrm rot="0">
            <a:off x="11575719" y="9191625"/>
            <a:ext cx="6596913" cy="669961"/>
          </a:xfrm>
          <a:prstGeom prst="rect">
            <a:avLst/>
          </a:prstGeom>
        </p:spPr>
        <p:txBody>
          <a:bodyPr anchor="t" rtlCol="false" tIns="0" lIns="0" bIns="0" rIns="0">
            <a:spAutoFit/>
          </a:bodyPr>
          <a:lstStyle/>
          <a:p>
            <a:pPr algn="ctr">
              <a:lnSpc>
                <a:spcPts val="5599"/>
              </a:lnSpc>
            </a:pPr>
            <a:r>
              <a:rPr lang="en-US" sz="3999">
                <a:solidFill>
                  <a:srgbClr val="000000"/>
                </a:solidFill>
                <a:latin typeface="Playfair Display"/>
                <a:ea typeface="Playfair Display"/>
                <a:cs typeface="Playfair Display"/>
                <a:sym typeface="Playfair Display"/>
              </a:rPr>
              <a:t>By Sagarika Srivastava</a:t>
            </a:r>
          </a:p>
        </p:txBody>
      </p:sp>
      <p:sp>
        <p:nvSpPr>
          <p:cNvPr name="TextBox 6" id="6"/>
          <p:cNvSpPr txBox="true"/>
          <p:nvPr/>
        </p:nvSpPr>
        <p:spPr>
          <a:xfrm rot="0">
            <a:off x="5934651" y="3900912"/>
            <a:ext cx="11905593" cy="1661706"/>
          </a:xfrm>
          <a:prstGeom prst="rect">
            <a:avLst/>
          </a:prstGeom>
        </p:spPr>
        <p:txBody>
          <a:bodyPr anchor="t" rtlCol="false" tIns="0" lIns="0" bIns="0" rIns="0">
            <a:spAutoFit/>
          </a:bodyPr>
          <a:lstStyle/>
          <a:p>
            <a:pPr algn="just">
              <a:lnSpc>
                <a:spcPts val="4480"/>
              </a:lnSpc>
            </a:pPr>
            <a:r>
              <a:rPr lang="en-US" b="true" sz="3200" spc="320">
                <a:solidFill>
                  <a:srgbClr val="000000"/>
                </a:solidFill>
                <a:latin typeface="Playfair Display Bold"/>
                <a:ea typeface="Playfair Display Bold"/>
                <a:cs typeface="Playfair Display Bold"/>
                <a:sym typeface="Playfair Display Bold"/>
              </a:rPr>
              <a:t>Advanced Smart Device for Air Quality Monitoring, Gas Leak Detection, and Emergency Response-</a:t>
            </a:r>
          </a:p>
          <a:p>
            <a:pPr algn="just">
              <a:lnSpc>
                <a:spcPts val="4480"/>
              </a:lnSpc>
            </a:pPr>
            <a:r>
              <a:rPr lang="en-US" sz="3200" i="true">
                <a:solidFill>
                  <a:srgbClr val="000000"/>
                </a:solidFill>
                <a:latin typeface="Playfair Display Italics"/>
                <a:ea typeface="Playfair Display Italics"/>
                <a:cs typeface="Playfair Display Italics"/>
                <a:sym typeface="Playfair Display Italics"/>
              </a:rPr>
              <a:t>Safeguarding Respiratory Health with Intelligent Hazard Prevention</a:t>
            </a:r>
          </a:p>
        </p:txBody>
      </p:sp>
      <p:sp>
        <p:nvSpPr>
          <p:cNvPr name="TextBox 7" id="7"/>
          <p:cNvSpPr txBox="true"/>
          <p:nvPr/>
        </p:nvSpPr>
        <p:spPr>
          <a:xfrm rot="0">
            <a:off x="10150459" y="51176"/>
            <a:ext cx="7378057" cy="2133945"/>
          </a:xfrm>
          <a:prstGeom prst="rect">
            <a:avLst/>
          </a:prstGeom>
        </p:spPr>
        <p:txBody>
          <a:bodyPr anchor="t" rtlCol="false" tIns="0" lIns="0" bIns="0" rIns="0">
            <a:spAutoFit/>
          </a:bodyPr>
          <a:lstStyle/>
          <a:p>
            <a:pPr algn="ctr">
              <a:lnSpc>
                <a:spcPts val="17502"/>
              </a:lnSpc>
            </a:pPr>
            <a:r>
              <a:rPr lang="en-US" sz="12501" b="true">
                <a:solidFill>
                  <a:srgbClr val="000000"/>
                </a:solidFill>
                <a:latin typeface="Playfair Display Bold"/>
                <a:ea typeface="Playfair Display Bold"/>
                <a:cs typeface="Playfair Display Bold"/>
                <a:sym typeface="Playfair Display Bold"/>
              </a:rPr>
              <a:t>AirSential</a:t>
            </a:r>
          </a:p>
        </p:txBody>
      </p:sp>
      <p:sp>
        <p:nvSpPr>
          <p:cNvPr name="Freeform 8" id="8"/>
          <p:cNvSpPr/>
          <p:nvPr/>
        </p:nvSpPr>
        <p:spPr>
          <a:xfrm flipH="false" flipV="false" rot="0">
            <a:off x="0" y="43746"/>
            <a:ext cx="7340736" cy="3229924"/>
          </a:xfrm>
          <a:custGeom>
            <a:avLst/>
            <a:gdLst/>
            <a:ahLst/>
            <a:cxnLst/>
            <a:rect r="r" b="b" t="t" l="l"/>
            <a:pathLst>
              <a:path h="3229924" w="7340736">
                <a:moveTo>
                  <a:pt x="0" y="0"/>
                </a:moveTo>
                <a:lnTo>
                  <a:pt x="7340736" y="0"/>
                </a:lnTo>
                <a:lnTo>
                  <a:pt x="7340736" y="3229924"/>
                </a:lnTo>
                <a:lnTo>
                  <a:pt x="0" y="32299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0" y="4649081"/>
            <a:ext cx="3657600" cy="5637919"/>
          </a:xfrm>
          <a:custGeom>
            <a:avLst/>
            <a:gdLst/>
            <a:ahLst/>
            <a:cxnLst/>
            <a:rect r="r" b="b" t="t" l="l"/>
            <a:pathLst>
              <a:path h="5637919" w="3657600">
                <a:moveTo>
                  <a:pt x="0" y="0"/>
                </a:moveTo>
                <a:lnTo>
                  <a:pt x="3657600" y="0"/>
                </a:lnTo>
                <a:lnTo>
                  <a:pt x="3657600" y="5637919"/>
                </a:lnTo>
                <a:lnTo>
                  <a:pt x="0" y="5637919"/>
                </a:lnTo>
                <a:lnTo>
                  <a:pt x="0" y="0"/>
                </a:lnTo>
                <a:close/>
              </a:path>
            </a:pathLst>
          </a:custGeom>
          <a:blipFill>
            <a:blip r:embed="rId7">
              <a:alphaModFix amt="80000"/>
            </a:blip>
            <a:stretch>
              <a:fillRect l="0" t="0" r="0" b="0"/>
            </a:stretch>
          </a:blipFill>
        </p:spPr>
      </p:sp>
      <p:sp>
        <p:nvSpPr>
          <p:cNvPr name="Freeform 10" id="10"/>
          <p:cNvSpPr/>
          <p:nvPr/>
        </p:nvSpPr>
        <p:spPr>
          <a:xfrm flipH="true" flipV="false" rot="0">
            <a:off x="4518912" y="5562618"/>
            <a:ext cx="7056808" cy="4665746"/>
          </a:xfrm>
          <a:custGeom>
            <a:avLst/>
            <a:gdLst/>
            <a:ahLst/>
            <a:cxnLst/>
            <a:rect r="r" b="b" t="t" l="l"/>
            <a:pathLst>
              <a:path h="4665746" w="7056808">
                <a:moveTo>
                  <a:pt x="7056807" y="0"/>
                </a:moveTo>
                <a:lnTo>
                  <a:pt x="0" y="0"/>
                </a:lnTo>
                <a:lnTo>
                  <a:pt x="0" y="4665746"/>
                </a:lnTo>
                <a:lnTo>
                  <a:pt x="7056807" y="4665746"/>
                </a:lnTo>
                <a:lnTo>
                  <a:pt x="7056807" y="0"/>
                </a:lnTo>
                <a:close/>
              </a:path>
            </a:pathLst>
          </a:custGeom>
          <a:blipFill>
            <a:blip r:embed="rId8">
              <a:alphaModFix amt="18000"/>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true" flipV="false" rot="0">
            <a:off x="11022455" y="3750244"/>
            <a:ext cx="9797973" cy="6478120"/>
          </a:xfrm>
          <a:custGeom>
            <a:avLst/>
            <a:gdLst/>
            <a:ahLst/>
            <a:cxnLst/>
            <a:rect r="r" b="b" t="t" l="l"/>
            <a:pathLst>
              <a:path h="6478120" w="9797973">
                <a:moveTo>
                  <a:pt x="9797973" y="0"/>
                </a:moveTo>
                <a:lnTo>
                  <a:pt x="0" y="0"/>
                </a:lnTo>
                <a:lnTo>
                  <a:pt x="0" y="6478120"/>
                </a:lnTo>
                <a:lnTo>
                  <a:pt x="9797973" y="6478120"/>
                </a:lnTo>
                <a:lnTo>
                  <a:pt x="9797973" y="0"/>
                </a:lnTo>
                <a:close/>
              </a:path>
            </a:pathLst>
          </a:custGeom>
          <a:blipFill>
            <a:blip r:embed="rId8">
              <a:alphaModFix amt="18000"/>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false" flipV="false" rot="0">
            <a:off x="-2018262" y="5562618"/>
            <a:ext cx="7056808" cy="4665746"/>
          </a:xfrm>
          <a:custGeom>
            <a:avLst/>
            <a:gdLst/>
            <a:ahLst/>
            <a:cxnLst/>
            <a:rect r="r" b="b" t="t" l="l"/>
            <a:pathLst>
              <a:path h="4665746" w="7056808">
                <a:moveTo>
                  <a:pt x="0" y="0"/>
                </a:moveTo>
                <a:lnTo>
                  <a:pt x="7056808" y="0"/>
                </a:lnTo>
                <a:lnTo>
                  <a:pt x="7056808" y="4665746"/>
                </a:lnTo>
                <a:lnTo>
                  <a:pt x="0" y="4665746"/>
                </a:lnTo>
                <a:lnTo>
                  <a:pt x="0" y="0"/>
                </a:lnTo>
                <a:close/>
              </a:path>
            </a:pathLst>
          </a:custGeom>
          <a:blipFill>
            <a:blip r:embed="rId8">
              <a:alphaModFix amt="18000"/>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9879" y="-130561"/>
            <a:ext cx="18597879" cy="10461307"/>
          </a:xfrm>
          <a:custGeom>
            <a:avLst/>
            <a:gdLst/>
            <a:ahLst/>
            <a:cxnLst/>
            <a:rect r="r" b="b" t="t" l="l"/>
            <a:pathLst>
              <a:path h="10461307" w="18597879">
                <a:moveTo>
                  <a:pt x="0" y="0"/>
                </a:moveTo>
                <a:lnTo>
                  <a:pt x="18597879" y="0"/>
                </a:lnTo>
                <a:lnTo>
                  <a:pt x="18597879" y="10461307"/>
                </a:lnTo>
                <a:lnTo>
                  <a:pt x="0" y="10461307"/>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3">
              <a:alphaModFix amt="44999"/>
            </a:blip>
            <a:stretch>
              <a:fillRect l="-13496" t="-26459" r="0" b="-26459"/>
            </a:stretch>
          </a:blipFill>
        </p:spPr>
      </p:sp>
      <p:sp>
        <p:nvSpPr>
          <p:cNvPr name="Freeform 4" id="4"/>
          <p:cNvSpPr/>
          <p:nvPr/>
        </p:nvSpPr>
        <p:spPr>
          <a:xfrm flipH="false" flipV="false" rot="0">
            <a:off x="0" y="2162762"/>
            <a:ext cx="4268918" cy="8124238"/>
          </a:xfrm>
          <a:custGeom>
            <a:avLst/>
            <a:gdLst/>
            <a:ahLst/>
            <a:cxnLst/>
            <a:rect r="r" b="b" t="t" l="l"/>
            <a:pathLst>
              <a:path h="8124238" w="4268918">
                <a:moveTo>
                  <a:pt x="0" y="0"/>
                </a:moveTo>
                <a:lnTo>
                  <a:pt x="4268918" y="0"/>
                </a:lnTo>
                <a:lnTo>
                  <a:pt x="4268918" y="8124238"/>
                </a:lnTo>
                <a:lnTo>
                  <a:pt x="0" y="8124238"/>
                </a:lnTo>
                <a:lnTo>
                  <a:pt x="0" y="0"/>
                </a:lnTo>
                <a:close/>
              </a:path>
            </a:pathLst>
          </a:custGeom>
          <a:blipFill>
            <a:blip r:embed="rId4">
              <a:alphaModFix amt="24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599865" y="495287"/>
            <a:ext cx="3502431" cy="952525"/>
          </a:xfrm>
          <a:prstGeom prst="rect">
            <a:avLst/>
          </a:prstGeom>
        </p:spPr>
        <p:txBody>
          <a:bodyPr anchor="t" rtlCol="false" tIns="0" lIns="0" bIns="0" rIns="0">
            <a:spAutoFit/>
          </a:bodyPr>
          <a:lstStyle/>
          <a:p>
            <a:pPr algn="ctr">
              <a:lnSpc>
                <a:spcPts val="7755"/>
              </a:lnSpc>
              <a:spcBef>
                <a:spcPct val="0"/>
              </a:spcBef>
            </a:pPr>
            <a:r>
              <a:rPr lang="en-US" b="true" sz="5539" spc="553">
                <a:solidFill>
                  <a:srgbClr val="000000"/>
                </a:solidFill>
                <a:latin typeface="Playfair Display Bold"/>
                <a:ea typeface="Playfair Display Bold"/>
                <a:cs typeface="Playfair Display Bold"/>
                <a:sym typeface="Playfair Display Bold"/>
              </a:rPr>
              <a:t>DISPLAY</a:t>
            </a:r>
          </a:p>
        </p:txBody>
      </p:sp>
      <p:sp>
        <p:nvSpPr>
          <p:cNvPr name="TextBox 6" id="6"/>
          <p:cNvSpPr txBox="true"/>
          <p:nvPr/>
        </p:nvSpPr>
        <p:spPr>
          <a:xfrm rot="0">
            <a:off x="4599865" y="1777092"/>
            <a:ext cx="13341770" cy="6848471"/>
          </a:xfrm>
          <a:prstGeom prst="rect">
            <a:avLst/>
          </a:prstGeom>
        </p:spPr>
        <p:txBody>
          <a:bodyPr anchor="t" rtlCol="false" tIns="0" lIns="0" bIns="0" rIns="0">
            <a:spAutoFit/>
          </a:bodyPr>
          <a:lstStyle/>
          <a:p>
            <a:pPr algn="l">
              <a:lnSpc>
                <a:spcPts val="5412"/>
              </a:lnSpc>
            </a:pPr>
            <a:r>
              <a:rPr lang="en-US" sz="3866" spc="386">
                <a:solidFill>
                  <a:srgbClr val="000000"/>
                </a:solidFill>
                <a:latin typeface="Playfair Display"/>
                <a:ea typeface="Playfair Display"/>
                <a:cs typeface="Playfair Display"/>
                <a:sym typeface="Playfair Display"/>
              </a:rPr>
              <a:t>Air Quality can help in detection of pollution and provide a comparision of pollution/air quality in different areas</a:t>
            </a:r>
          </a:p>
          <a:p>
            <a:pPr algn="l">
              <a:lnSpc>
                <a:spcPts val="5412"/>
              </a:lnSpc>
            </a:pPr>
          </a:p>
          <a:p>
            <a:pPr algn="l">
              <a:lnSpc>
                <a:spcPts val="5412"/>
              </a:lnSpc>
            </a:pPr>
            <a:r>
              <a:rPr lang="en-US" sz="3866" spc="386">
                <a:solidFill>
                  <a:srgbClr val="000000"/>
                </a:solidFill>
                <a:latin typeface="Playfair Display"/>
                <a:ea typeface="Playfair Display"/>
                <a:cs typeface="Playfair Display"/>
                <a:sym typeface="Playfair Display"/>
              </a:rPr>
              <a:t>Red-Yellow-Green light indicator can help in showing severity to a person from non-technical backgrounds, kids, senior citizens etc.</a:t>
            </a:r>
          </a:p>
          <a:p>
            <a:pPr algn="l">
              <a:lnSpc>
                <a:spcPts val="5412"/>
              </a:lnSpc>
            </a:pPr>
          </a:p>
          <a:p>
            <a:pPr algn="l">
              <a:lnSpc>
                <a:spcPts val="5412"/>
              </a:lnSpc>
              <a:spcBef>
                <a:spcPct val="0"/>
              </a:spcBef>
            </a:pPr>
            <a:r>
              <a:rPr lang="en-US" sz="3866" spc="386">
                <a:solidFill>
                  <a:srgbClr val="000000"/>
                </a:solidFill>
                <a:latin typeface="Playfair Display"/>
                <a:ea typeface="Playfair Display"/>
                <a:cs typeface="Playfair Display"/>
                <a:sym typeface="Playfair Display"/>
              </a:rPr>
              <a:t>Detection of poisonus gases can help in preventing many severe accidents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062"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9222" r="0" b="-9222"/>
            </a:stretch>
          </a:blipFill>
        </p:spPr>
      </p:sp>
      <p:sp>
        <p:nvSpPr>
          <p:cNvPr name="Freeform 3" id="3"/>
          <p:cNvSpPr/>
          <p:nvPr/>
        </p:nvSpPr>
        <p:spPr>
          <a:xfrm flipH="false" flipV="false" rot="0">
            <a:off x="4267997"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3">
              <a:alphaModFix amt="44999"/>
            </a:blip>
            <a:stretch>
              <a:fillRect l="-13496" t="-26459" r="0" b="-26459"/>
            </a:stretch>
          </a:blipFill>
        </p:spPr>
      </p:sp>
      <p:sp>
        <p:nvSpPr>
          <p:cNvPr name="TextBox 4" id="4"/>
          <p:cNvSpPr txBox="true"/>
          <p:nvPr/>
        </p:nvSpPr>
        <p:spPr>
          <a:xfrm rot="0">
            <a:off x="9052859" y="4489513"/>
            <a:ext cx="4466342" cy="1053589"/>
          </a:xfrm>
          <a:prstGeom prst="rect">
            <a:avLst/>
          </a:prstGeom>
        </p:spPr>
        <p:txBody>
          <a:bodyPr anchor="t" rtlCol="false" tIns="0" lIns="0" bIns="0" rIns="0">
            <a:spAutoFit/>
          </a:bodyPr>
          <a:lstStyle/>
          <a:p>
            <a:pPr algn="ctr">
              <a:lnSpc>
                <a:spcPts val="8602"/>
              </a:lnSpc>
              <a:spcBef>
                <a:spcPct val="0"/>
              </a:spcBef>
            </a:pPr>
            <a:r>
              <a:rPr lang="en-US" sz="6144" spc="614">
                <a:solidFill>
                  <a:srgbClr val="000000"/>
                </a:solidFill>
                <a:latin typeface="Playfair Display"/>
                <a:ea typeface="Playfair Display"/>
                <a:cs typeface="Playfair Display"/>
                <a:sym typeface="Playfair Displa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87072" y="-286482"/>
            <a:ext cx="18875072" cy="10617228"/>
          </a:xfrm>
          <a:custGeom>
            <a:avLst/>
            <a:gdLst/>
            <a:ahLst/>
            <a:cxnLst/>
            <a:rect r="r" b="b" t="t" l="l"/>
            <a:pathLst>
              <a:path h="10617228" w="18875072">
                <a:moveTo>
                  <a:pt x="0" y="0"/>
                </a:moveTo>
                <a:lnTo>
                  <a:pt x="18875072" y="0"/>
                </a:lnTo>
                <a:lnTo>
                  <a:pt x="18875072" y="10617228"/>
                </a:lnTo>
                <a:lnTo>
                  <a:pt x="0" y="10617228"/>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944992"/>
            <a:ext cx="15133386" cy="11231992"/>
          </a:xfrm>
          <a:custGeom>
            <a:avLst/>
            <a:gdLst/>
            <a:ahLst/>
            <a:cxnLst/>
            <a:rect r="r" b="b" t="t" l="l"/>
            <a:pathLst>
              <a:path h="11231992" w="15133386">
                <a:moveTo>
                  <a:pt x="0" y="0"/>
                </a:moveTo>
                <a:lnTo>
                  <a:pt x="15133386" y="0"/>
                </a:lnTo>
                <a:lnTo>
                  <a:pt x="15133386" y="11231992"/>
                </a:lnTo>
                <a:lnTo>
                  <a:pt x="0" y="11231992"/>
                </a:lnTo>
                <a:lnTo>
                  <a:pt x="0" y="0"/>
                </a:lnTo>
                <a:close/>
              </a:path>
            </a:pathLst>
          </a:custGeom>
          <a:blipFill>
            <a:blip r:embed="rId3">
              <a:alphaModFix amt="44999"/>
            </a:blip>
            <a:stretch>
              <a:fillRect l="-13496" t="-26459" r="0" b="-26459"/>
            </a:stretch>
          </a:blipFill>
        </p:spPr>
      </p:sp>
      <p:sp>
        <p:nvSpPr>
          <p:cNvPr name="TextBox 4" id="4"/>
          <p:cNvSpPr txBox="true"/>
          <p:nvPr/>
        </p:nvSpPr>
        <p:spPr>
          <a:xfrm rot="0">
            <a:off x="4825691" y="1115098"/>
            <a:ext cx="13086484" cy="8170654"/>
          </a:xfrm>
          <a:prstGeom prst="rect">
            <a:avLst/>
          </a:prstGeom>
        </p:spPr>
        <p:txBody>
          <a:bodyPr anchor="t" rtlCol="false" tIns="0" lIns="0" bIns="0" rIns="0">
            <a:spAutoFit/>
          </a:bodyPr>
          <a:lstStyle/>
          <a:p>
            <a:pPr algn="just">
              <a:lnSpc>
                <a:spcPts val="5018"/>
              </a:lnSpc>
              <a:spcBef>
                <a:spcPct val="0"/>
              </a:spcBef>
            </a:pPr>
            <a:r>
              <a:rPr lang="en-US" sz="3584" spc="358">
                <a:solidFill>
                  <a:srgbClr val="000000"/>
                </a:solidFill>
                <a:latin typeface="Playfair Display"/>
                <a:ea typeface="Playfair Display"/>
                <a:cs typeface="Playfair Display"/>
                <a:sym typeface="Playfair Display"/>
              </a:rPr>
              <a:t>This advanced device is designed to assist individuals with respiratory illnesses while enhancing safety in homes and offices. It features real-time air quality monitoring and gas leak detection, with intelligent systems to differentiate between harmless smoke (such as from incense or cigarettes) and dangerous smoke or gas leaks. Equipped with a small camera for human face detection and integrated smoke and gas alarms, the device covers large areas efficiently. It can automatically alert authorities in case of prolonged hazardous gas levels or fire emergencies, ensuring timely intervention.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27475" y="-477959"/>
            <a:ext cx="19215475" cy="10808705"/>
          </a:xfrm>
          <a:custGeom>
            <a:avLst/>
            <a:gdLst/>
            <a:ahLst/>
            <a:cxnLst/>
            <a:rect r="r" b="b" t="t" l="l"/>
            <a:pathLst>
              <a:path h="10808705" w="19215475">
                <a:moveTo>
                  <a:pt x="0" y="0"/>
                </a:moveTo>
                <a:lnTo>
                  <a:pt x="19215475" y="0"/>
                </a:lnTo>
                <a:lnTo>
                  <a:pt x="19215475" y="10808705"/>
                </a:lnTo>
                <a:lnTo>
                  <a:pt x="0" y="10808705"/>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601686"/>
            <a:ext cx="14670833" cy="10888686"/>
          </a:xfrm>
          <a:custGeom>
            <a:avLst/>
            <a:gdLst/>
            <a:ahLst/>
            <a:cxnLst/>
            <a:rect r="r" b="b" t="t" l="l"/>
            <a:pathLst>
              <a:path h="10888686" w="14670833">
                <a:moveTo>
                  <a:pt x="0" y="0"/>
                </a:moveTo>
                <a:lnTo>
                  <a:pt x="14670833" y="0"/>
                </a:lnTo>
                <a:lnTo>
                  <a:pt x="14670833" y="10888686"/>
                </a:lnTo>
                <a:lnTo>
                  <a:pt x="0" y="10888686"/>
                </a:lnTo>
                <a:lnTo>
                  <a:pt x="0" y="0"/>
                </a:lnTo>
                <a:close/>
              </a:path>
            </a:pathLst>
          </a:custGeom>
          <a:blipFill>
            <a:blip r:embed="rId3">
              <a:alphaModFix amt="44999"/>
            </a:blip>
            <a:stretch>
              <a:fillRect l="-13496" t="-26459" r="0" b="-26459"/>
            </a:stretch>
          </a:blipFill>
        </p:spPr>
      </p:sp>
      <p:sp>
        <p:nvSpPr>
          <p:cNvPr name="TextBox 4" id="4"/>
          <p:cNvSpPr txBox="true"/>
          <p:nvPr/>
        </p:nvSpPr>
        <p:spPr>
          <a:xfrm rot="0">
            <a:off x="6210609" y="502223"/>
            <a:ext cx="10785609" cy="938654"/>
          </a:xfrm>
          <a:prstGeom prst="rect">
            <a:avLst/>
          </a:prstGeom>
        </p:spPr>
        <p:txBody>
          <a:bodyPr anchor="t" rtlCol="false" tIns="0" lIns="0" bIns="0" rIns="0">
            <a:spAutoFit/>
          </a:bodyPr>
          <a:lstStyle/>
          <a:p>
            <a:pPr algn="just">
              <a:lnSpc>
                <a:spcPts val="7703"/>
              </a:lnSpc>
              <a:spcBef>
                <a:spcPct val="0"/>
              </a:spcBef>
            </a:pPr>
            <a:r>
              <a:rPr lang="en-US" sz="5502" spc="550">
                <a:solidFill>
                  <a:srgbClr val="000000"/>
                </a:solidFill>
                <a:latin typeface="Playfair Display"/>
                <a:ea typeface="Playfair Display"/>
                <a:cs typeface="Playfair Display"/>
                <a:sym typeface="Playfair Display"/>
              </a:rPr>
              <a:t>FUNCTIONS OF MY DEVICE </a:t>
            </a:r>
          </a:p>
        </p:txBody>
      </p:sp>
      <p:sp>
        <p:nvSpPr>
          <p:cNvPr name="Freeform 5" id="5"/>
          <p:cNvSpPr/>
          <p:nvPr/>
        </p:nvSpPr>
        <p:spPr>
          <a:xfrm flipH="false" flipV="false" rot="0">
            <a:off x="0" y="5078219"/>
            <a:ext cx="18269657" cy="5252526"/>
          </a:xfrm>
          <a:custGeom>
            <a:avLst/>
            <a:gdLst/>
            <a:ahLst/>
            <a:cxnLst/>
            <a:rect r="r" b="b" t="t" l="l"/>
            <a:pathLst>
              <a:path h="5252526" w="18269657">
                <a:moveTo>
                  <a:pt x="0" y="0"/>
                </a:moveTo>
                <a:lnTo>
                  <a:pt x="18269657" y="0"/>
                </a:lnTo>
                <a:lnTo>
                  <a:pt x="18269657" y="5252527"/>
                </a:lnTo>
                <a:lnTo>
                  <a:pt x="0" y="5252527"/>
                </a:lnTo>
                <a:lnTo>
                  <a:pt x="0" y="0"/>
                </a:lnTo>
                <a:close/>
              </a:path>
            </a:pathLst>
          </a:custGeom>
          <a:blipFill>
            <a:blip r:embed="rId4">
              <a:alphaModFix amt="17000"/>
            </a:blip>
            <a:stretch>
              <a:fillRect l="0" t="0" r="0" b="0"/>
            </a:stretch>
          </a:blipFill>
        </p:spPr>
      </p:sp>
      <p:sp>
        <p:nvSpPr>
          <p:cNvPr name="TextBox 6" id="6"/>
          <p:cNvSpPr txBox="true"/>
          <p:nvPr/>
        </p:nvSpPr>
        <p:spPr>
          <a:xfrm rot="0">
            <a:off x="5445039" y="2229546"/>
            <a:ext cx="12316749" cy="7051929"/>
          </a:xfrm>
          <a:prstGeom prst="rect">
            <a:avLst/>
          </a:prstGeom>
        </p:spPr>
        <p:txBody>
          <a:bodyPr anchor="t" rtlCol="false" tIns="0" lIns="0" bIns="0" rIns="0">
            <a:spAutoFit/>
          </a:bodyPr>
          <a:lstStyle/>
          <a:p>
            <a:pPr algn="l">
              <a:lnSpc>
                <a:spcPts val="4004"/>
              </a:lnSpc>
            </a:pPr>
            <a:r>
              <a:rPr lang="en-US" sz="2860" spc="286">
                <a:solidFill>
                  <a:srgbClr val="000000"/>
                </a:solidFill>
                <a:latin typeface="Playfair Display"/>
                <a:ea typeface="Playfair Display"/>
                <a:cs typeface="Playfair Display"/>
                <a:sym typeface="Playfair Display"/>
              </a:rPr>
              <a:t>•SENSOR TO DETECT AIR QUALITY AND CONTENTS PERCENTAGE WISE</a:t>
            </a:r>
          </a:p>
          <a:p>
            <a:pPr algn="l">
              <a:lnSpc>
                <a:spcPts val="4004"/>
              </a:lnSpc>
            </a:pPr>
            <a:r>
              <a:rPr lang="en-US" sz="2860" spc="286">
                <a:solidFill>
                  <a:srgbClr val="000000"/>
                </a:solidFill>
                <a:latin typeface="Playfair Display"/>
                <a:ea typeface="Playfair Display"/>
                <a:cs typeface="Playfair Display"/>
                <a:sym typeface="Playfair Display"/>
              </a:rPr>
              <a:t> O2-% CO2-% ETC</a:t>
            </a:r>
          </a:p>
          <a:p>
            <a:pPr algn="l">
              <a:lnSpc>
                <a:spcPts val="4004"/>
              </a:lnSpc>
            </a:pPr>
            <a:r>
              <a:rPr lang="en-US" sz="2860" spc="286">
                <a:solidFill>
                  <a:srgbClr val="000000"/>
                </a:solidFill>
                <a:latin typeface="Playfair Display"/>
                <a:ea typeface="Playfair Display"/>
                <a:cs typeface="Playfair Display"/>
                <a:sym typeface="Playfair Display"/>
              </a:rPr>
              <a:t>•LIGHT FOR INDICATION (RED YELLOW GREEN)</a:t>
            </a:r>
          </a:p>
          <a:p>
            <a:pPr algn="l">
              <a:lnSpc>
                <a:spcPts val="4004"/>
              </a:lnSpc>
            </a:pPr>
            <a:r>
              <a:rPr lang="en-US" sz="2860" spc="286">
                <a:solidFill>
                  <a:srgbClr val="000000"/>
                </a:solidFill>
                <a:latin typeface="Playfair Display"/>
                <a:ea typeface="Playfair Display"/>
                <a:cs typeface="Playfair Display"/>
                <a:sym typeface="Playfair Display"/>
              </a:rPr>
              <a:t>•DISPLAY AIR QUALITY</a:t>
            </a:r>
          </a:p>
          <a:p>
            <a:pPr algn="l">
              <a:lnSpc>
                <a:spcPts val="4004"/>
              </a:lnSpc>
            </a:pPr>
            <a:r>
              <a:rPr lang="en-US" sz="2860" spc="286">
                <a:solidFill>
                  <a:srgbClr val="000000"/>
                </a:solidFill>
                <a:latin typeface="Playfair Display"/>
                <a:ea typeface="Playfair Display"/>
                <a:cs typeface="Playfair Display"/>
                <a:sym typeface="Playfair Display"/>
              </a:rPr>
              <a:t>•ALARMING SYSTEM IN CASE OF FIRE </a:t>
            </a:r>
          </a:p>
          <a:p>
            <a:pPr algn="l">
              <a:lnSpc>
                <a:spcPts val="4004"/>
              </a:lnSpc>
            </a:pPr>
            <a:r>
              <a:rPr lang="en-US" sz="2860" spc="286">
                <a:solidFill>
                  <a:srgbClr val="000000"/>
                </a:solidFill>
                <a:latin typeface="Playfair Display"/>
                <a:ea typeface="Playfair Display"/>
                <a:cs typeface="Playfair Display"/>
                <a:sym typeface="Playfair Display"/>
              </a:rPr>
              <a:t>•LARGE RADIUS </a:t>
            </a:r>
          </a:p>
          <a:p>
            <a:pPr algn="l">
              <a:lnSpc>
                <a:spcPts val="4004"/>
              </a:lnSpc>
            </a:pPr>
            <a:r>
              <a:rPr lang="en-US" sz="2860" spc="286">
                <a:solidFill>
                  <a:srgbClr val="000000"/>
                </a:solidFill>
                <a:latin typeface="Playfair Display"/>
                <a:ea typeface="Playfair Display"/>
                <a:cs typeface="Playfair Display"/>
                <a:sym typeface="Playfair Display"/>
              </a:rPr>
              <a:t>•CAN TELL THE DIFF BETWEEN ACTUAL SMOKE AND A PERSON SMOKING</a:t>
            </a:r>
          </a:p>
          <a:p>
            <a:pPr algn="l">
              <a:lnSpc>
                <a:spcPts val="4004"/>
              </a:lnSpc>
            </a:pPr>
            <a:r>
              <a:rPr lang="en-US" sz="2860" spc="286">
                <a:solidFill>
                  <a:srgbClr val="000000"/>
                </a:solidFill>
                <a:latin typeface="Playfair Display"/>
                <a:ea typeface="Playfair Display"/>
                <a:cs typeface="Playfair Display"/>
                <a:sym typeface="Playfair Display"/>
              </a:rPr>
              <a:t>•WIFI connectivity</a:t>
            </a:r>
          </a:p>
          <a:p>
            <a:pPr algn="l">
              <a:lnSpc>
                <a:spcPts val="4004"/>
              </a:lnSpc>
            </a:pPr>
            <a:r>
              <a:rPr lang="en-US" sz="2860" spc="286">
                <a:solidFill>
                  <a:srgbClr val="000000"/>
                </a:solidFill>
                <a:latin typeface="Playfair Display"/>
                <a:ea typeface="Playfair Display"/>
                <a:cs typeface="Playfair Display"/>
                <a:sym typeface="Playfair Display"/>
              </a:rPr>
              <a:t>•RUNS ON BATTERY FOR POWER SUPPLY</a:t>
            </a:r>
          </a:p>
          <a:p>
            <a:pPr algn="l">
              <a:lnSpc>
                <a:spcPts val="4004"/>
              </a:lnSpc>
            </a:pPr>
            <a:r>
              <a:rPr lang="en-US" sz="2860" spc="286">
                <a:solidFill>
                  <a:srgbClr val="000000"/>
                </a:solidFill>
                <a:latin typeface="Playfair Display"/>
                <a:ea typeface="Playfair Display"/>
                <a:cs typeface="Playfair Display"/>
                <a:sym typeface="Playfair Display"/>
              </a:rPr>
              <a:t>•ECONOMICAL</a:t>
            </a:r>
          </a:p>
          <a:p>
            <a:pPr algn="l">
              <a:lnSpc>
                <a:spcPts val="4004"/>
              </a:lnSpc>
              <a:spcBef>
                <a:spcPct val="0"/>
              </a:spcBef>
            </a:pPr>
            <a:r>
              <a:rPr lang="en-US" sz="2860" spc="286">
                <a:solidFill>
                  <a:srgbClr val="000000"/>
                </a:solidFill>
                <a:latin typeface="Playfair Display"/>
                <a:ea typeface="Playfair Display"/>
                <a:cs typeface="Playfair Display"/>
                <a:sym typeface="Playfair Display"/>
              </a:rPr>
              <a:t>•All combined in one single device that can be hanged on the wall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31274" y="579754"/>
            <a:ext cx="24840463" cy="10956152"/>
          </a:xfrm>
          <a:custGeom>
            <a:avLst/>
            <a:gdLst/>
            <a:ahLst/>
            <a:cxnLst/>
            <a:rect r="r" b="b" t="t" l="l"/>
            <a:pathLst>
              <a:path h="10956152" w="24840463">
                <a:moveTo>
                  <a:pt x="0" y="0"/>
                </a:moveTo>
                <a:lnTo>
                  <a:pt x="24840463" y="0"/>
                </a:lnTo>
                <a:lnTo>
                  <a:pt x="24840463" y="10956152"/>
                </a:lnTo>
                <a:lnTo>
                  <a:pt x="0" y="10956152"/>
                </a:lnTo>
                <a:lnTo>
                  <a:pt x="0" y="0"/>
                </a:lnTo>
                <a:close/>
              </a:path>
            </a:pathLst>
          </a:custGeom>
          <a:blipFill>
            <a:blip r:embed="rId2"/>
            <a:stretch>
              <a:fillRect l="0" t="-13766" r="0" b="-13766"/>
            </a:stretch>
          </a:blipFill>
        </p:spPr>
      </p:sp>
      <p:sp>
        <p:nvSpPr>
          <p:cNvPr name="Freeform 3" id="3"/>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alphaModFix amt="15000"/>
            </a:blip>
            <a:stretch>
              <a:fillRect l="0" t="0" r="0" b="0"/>
            </a:stretch>
          </a:blipFill>
        </p:spPr>
      </p:sp>
      <p:sp>
        <p:nvSpPr>
          <p:cNvPr name="Freeform 4" id="4"/>
          <p:cNvSpPr/>
          <p:nvPr/>
        </p:nvSpPr>
        <p:spPr>
          <a:xfrm flipH="false" flipV="false" rot="0">
            <a:off x="4251935"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4">
              <a:alphaModFix amt="35000"/>
            </a:blip>
            <a:stretch>
              <a:fillRect l="-13496" t="-26459" r="0" b="-26459"/>
            </a:stretch>
          </a:blipFill>
        </p:spPr>
      </p:sp>
      <p:sp>
        <p:nvSpPr>
          <p:cNvPr name="TextBox 5" id="5"/>
          <p:cNvSpPr txBox="true"/>
          <p:nvPr/>
        </p:nvSpPr>
        <p:spPr>
          <a:xfrm rot="0">
            <a:off x="4707323" y="494029"/>
            <a:ext cx="10507266" cy="827867"/>
          </a:xfrm>
          <a:prstGeom prst="rect">
            <a:avLst/>
          </a:prstGeom>
        </p:spPr>
        <p:txBody>
          <a:bodyPr anchor="t" rtlCol="false" tIns="0" lIns="0" bIns="0" rIns="0">
            <a:spAutoFit/>
          </a:bodyPr>
          <a:lstStyle/>
          <a:p>
            <a:pPr algn="ctr">
              <a:lnSpc>
                <a:spcPts val="6870"/>
              </a:lnSpc>
              <a:spcBef>
                <a:spcPct val="0"/>
              </a:spcBef>
            </a:pPr>
            <a:r>
              <a:rPr lang="en-US" b="true" sz="4907" spc="490">
                <a:solidFill>
                  <a:srgbClr val="000000"/>
                </a:solidFill>
                <a:latin typeface="Playfair Display Bold"/>
                <a:ea typeface="Playfair Display Bold"/>
                <a:cs typeface="Playfair Display Bold"/>
                <a:sym typeface="Playfair Display Bold"/>
              </a:rPr>
              <a:t>Sample Circuit Block Diagram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3746"/>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3">
              <a:alphaModFix amt="44999"/>
            </a:blip>
            <a:stretch>
              <a:fillRect l="-13496" t="-26459" r="0" b="-26459"/>
            </a:stretch>
          </a:blipFill>
        </p:spPr>
      </p:sp>
      <p:sp>
        <p:nvSpPr>
          <p:cNvPr name="TextBox 4" id="4"/>
          <p:cNvSpPr txBox="true"/>
          <p:nvPr/>
        </p:nvSpPr>
        <p:spPr>
          <a:xfrm rot="0">
            <a:off x="5808860" y="1523940"/>
            <a:ext cx="11248346" cy="8395612"/>
          </a:xfrm>
          <a:prstGeom prst="rect">
            <a:avLst/>
          </a:prstGeom>
        </p:spPr>
        <p:txBody>
          <a:bodyPr anchor="t" rtlCol="false" tIns="0" lIns="0" bIns="0" rIns="0">
            <a:spAutoFit/>
          </a:bodyPr>
          <a:lstStyle/>
          <a:p>
            <a:pPr algn="just">
              <a:lnSpc>
                <a:spcPts val="3912"/>
              </a:lnSpc>
            </a:pPr>
            <a:r>
              <a:rPr lang="en-US" sz="2794" spc="279">
                <a:solidFill>
                  <a:srgbClr val="000000"/>
                </a:solidFill>
                <a:latin typeface="Playfair Display"/>
                <a:ea typeface="Playfair Display"/>
                <a:cs typeface="Playfair Display"/>
                <a:sym typeface="Playfair Display"/>
              </a:rPr>
              <a:t>1.  Microcontroller</a:t>
            </a:r>
          </a:p>
          <a:p>
            <a:pPr algn="just">
              <a:lnSpc>
                <a:spcPts val="3912"/>
              </a:lnSpc>
            </a:pPr>
            <a:r>
              <a:rPr lang="en-US" sz="2794" spc="279">
                <a:solidFill>
                  <a:srgbClr val="000000"/>
                </a:solidFill>
                <a:latin typeface="Playfair Display"/>
                <a:ea typeface="Playfair Display"/>
                <a:cs typeface="Playfair Display"/>
                <a:sym typeface="Playfair Display"/>
              </a:rPr>
              <a:t>2.  Wi-Fi Module</a:t>
            </a:r>
          </a:p>
          <a:p>
            <a:pPr algn="just">
              <a:lnSpc>
                <a:spcPts val="3912"/>
              </a:lnSpc>
            </a:pPr>
            <a:r>
              <a:rPr lang="en-US" sz="2794" spc="279">
                <a:solidFill>
                  <a:srgbClr val="000000"/>
                </a:solidFill>
                <a:latin typeface="Playfair Display"/>
                <a:ea typeface="Playfair Display"/>
                <a:cs typeface="Playfair Display"/>
                <a:sym typeface="Playfair Display"/>
              </a:rPr>
              <a:t>3.  LCD Display</a:t>
            </a:r>
          </a:p>
          <a:p>
            <a:pPr algn="just">
              <a:lnSpc>
                <a:spcPts val="3912"/>
              </a:lnSpc>
            </a:pPr>
            <a:r>
              <a:rPr lang="en-US" sz="2794" spc="279">
                <a:solidFill>
                  <a:srgbClr val="000000"/>
                </a:solidFill>
                <a:latin typeface="Playfair Display"/>
                <a:ea typeface="Playfair Display"/>
                <a:cs typeface="Playfair Display"/>
                <a:sym typeface="Playfair Display"/>
              </a:rPr>
              <a:t>4.  DC Fan</a:t>
            </a:r>
          </a:p>
          <a:p>
            <a:pPr algn="just">
              <a:lnSpc>
                <a:spcPts val="3912"/>
              </a:lnSpc>
            </a:pPr>
            <a:r>
              <a:rPr lang="en-US" sz="2794" spc="279">
                <a:solidFill>
                  <a:srgbClr val="000000"/>
                </a:solidFill>
                <a:latin typeface="Playfair Display"/>
                <a:ea typeface="Playfair Display"/>
                <a:cs typeface="Playfair Display"/>
                <a:sym typeface="Playfair Display"/>
              </a:rPr>
              <a:t>5.  Diodes</a:t>
            </a:r>
          </a:p>
          <a:p>
            <a:pPr algn="just">
              <a:lnSpc>
                <a:spcPts val="3912"/>
              </a:lnSpc>
            </a:pPr>
            <a:r>
              <a:rPr lang="en-US" sz="2794" spc="279">
                <a:solidFill>
                  <a:srgbClr val="000000"/>
                </a:solidFill>
                <a:latin typeface="Playfair Display"/>
                <a:ea typeface="Playfair Display"/>
                <a:cs typeface="Playfair Display"/>
                <a:sym typeface="Playfair Display"/>
              </a:rPr>
              <a:t>6.  IC &amp;&amp; IC Sockets</a:t>
            </a:r>
          </a:p>
          <a:p>
            <a:pPr algn="just">
              <a:lnSpc>
                <a:spcPts val="3912"/>
              </a:lnSpc>
            </a:pPr>
            <a:r>
              <a:rPr lang="en-US" sz="2794" spc="279">
                <a:solidFill>
                  <a:srgbClr val="000000"/>
                </a:solidFill>
                <a:latin typeface="Playfair Display"/>
                <a:ea typeface="Playfair Display"/>
                <a:cs typeface="Playfair Display"/>
                <a:sym typeface="Playfair Display"/>
              </a:rPr>
              <a:t>7.  Regulator</a:t>
            </a:r>
          </a:p>
          <a:p>
            <a:pPr algn="just">
              <a:lnSpc>
                <a:spcPts val="3912"/>
              </a:lnSpc>
            </a:pPr>
            <a:r>
              <a:rPr lang="en-US" sz="2794" spc="279">
                <a:solidFill>
                  <a:srgbClr val="000000"/>
                </a:solidFill>
                <a:latin typeface="Playfair Display"/>
                <a:ea typeface="Playfair Display"/>
                <a:cs typeface="Playfair Display"/>
                <a:sym typeface="Playfair Display"/>
              </a:rPr>
              <a:t>8.  Transformer</a:t>
            </a:r>
          </a:p>
          <a:p>
            <a:pPr algn="just">
              <a:lnSpc>
                <a:spcPts val="4327"/>
              </a:lnSpc>
            </a:pPr>
            <a:r>
              <a:rPr lang="en-US" sz="3091" spc="309">
                <a:solidFill>
                  <a:srgbClr val="000000"/>
                </a:solidFill>
                <a:latin typeface="Playfair Display"/>
                <a:ea typeface="Playfair Display"/>
                <a:cs typeface="Playfair Display"/>
                <a:sym typeface="Playfair Display"/>
              </a:rPr>
              <a:t>9.  Sensor </a:t>
            </a:r>
          </a:p>
          <a:p>
            <a:pPr algn="just">
              <a:lnSpc>
                <a:spcPts val="3912"/>
              </a:lnSpc>
            </a:pPr>
            <a:r>
              <a:rPr lang="en-US" sz="2794" spc="279">
                <a:solidFill>
                  <a:srgbClr val="000000"/>
                </a:solidFill>
                <a:latin typeface="Playfair Display"/>
                <a:ea typeface="Playfair Display"/>
                <a:cs typeface="Playfair Display"/>
                <a:sym typeface="Playfair Display"/>
              </a:rPr>
              <a:t>10. Capacitors</a:t>
            </a:r>
          </a:p>
          <a:p>
            <a:pPr algn="just">
              <a:lnSpc>
                <a:spcPts val="3912"/>
              </a:lnSpc>
            </a:pPr>
            <a:r>
              <a:rPr lang="en-US" sz="2794" spc="279">
                <a:solidFill>
                  <a:srgbClr val="000000"/>
                </a:solidFill>
                <a:latin typeface="Playfair Display"/>
                <a:ea typeface="Playfair Display"/>
                <a:cs typeface="Playfair Display"/>
                <a:sym typeface="Playfair Display"/>
              </a:rPr>
              <a:t>11. Transistors</a:t>
            </a:r>
          </a:p>
          <a:p>
            <a:pPr algn="just">
              <a:lnSpc>
                <a:spcPts val="3912"/>
              </a:lnSpc>
            </a:pPr>
            <a:r>
              <a:rPr lang="en-US" sz="2794" spc="279">
                <a:solidFill>
                  <a:srgbClr val="000000"/>
                </a:solidFill>
                <a:latin typeface="Playfair Display"/>
                <a:ea typeface="Playfair Display"/>
                <a:cs typeface="Playfair Display"/>
                <a:sym typeface="Playfair Display"/>
              </a:rPr>
              <a:t>12. Breadboard /cables /wires /PCB /switch /push buttons</a:t>
            </a:r>
          </a:p>
          <a:p>
            <a:pPr algn="just">
              <a:lnSpc>
                <a:spcPts val="3912"/>
              </a:lnSpc>
            </a:pPr>
            <a:r>
              <a:rPr lang="en-US" sz="2794" spc="279">
                <a:solidFill>
                  <a:srgbClr val="000000"/>
                </a:solidFill>
                <a:latin typeface="Playfair Display"/>
                <a:ea typeface="Playfair Display"/>
                <a:cs typeface="Playfair Display"/>
                <a:sym typeface="Playfair Display"/>
              </a:rPr>
              <a:t>13. Potentiometer</a:t>
            </a:r>
          </a:p>
          <a:p>
            <a:pPr algn="just">
              <a:lnSpc>
                <a:spcPts val="3912"/>
              </a:lnSpc>
            </a:pPr>
            <a:r>
              <a:rPr lang="en-US" sz="2794" spc="279">
                <a:solidFill>
                  <a:srgbClr val="000000"/>
                </a:solidFill>
                <a:latin typeface="Playfair Display"/>
                <a:ea typeface="Playfair Display"/>
                <a:cs typeface="Playfair Display"/>
                <a:sym typeface="Playfair Display"/>
              </a:rPr>
              <a:t>14. Buzzer </a:t>
            </a:r>
          </a:p>
          <a:p>
            <a:pPr algn="just">
              <a:lnSpc>
                <a:spcPts val="3912"/>
              </a:lnSpc>
            </a:pPr>
            <a:r>
              <a:rPr lang="en-US" sz="2794" spc="279">
                <a:solidFill>
                  <a:srgbClr val="000000"/>
                </a:solidFill>
                <a:latin typeface="Playfair Display"/>
                <a:ea typeface="Playfair Display"/>
                <a:cs typeface="Playfair Display"/>
                <a:sym typeface="Playfair Display"/>
              </a:rPr>
              <a:t>15. Resistors</a:t>
            </a:r>
          </a:p>
          <a:p>
            <a:pPr algn="just">
              <a:lnSpc>
                <a:spcPts val="3912"/>
              </a:lnSpc>
            </a:pPr>
            <a:r>
              <a:rPr lang="en-US" sz="2794" spc="279">
                <a:solidFill>
                  <a:srgbClr val="000000"/>
                </a:solidFill>
                <a:latin typeface="Playfair Display"/>
                <a:ea typeface="Playfair Display"/>
                <a:cs typeface="Playfair Display"/>
                <a:sym typeface="Playfair Display"/>
              </a:rPr>
              <a:t>16. crystal Oscillator  </a:t>
            </a:r>
          </a:p>
          <a:p>
            <a:pPr algn="just">
              <a:lnSpc>
                <a:spcPts val="3912"/>
              </a:lnSpc>
              <a:spcBef>
                <a:spcPct val="0"/>
              </a:spcBef>
            </a:pPr>
            <a:r>
              <a:rPr lang="en-US" sz="2794" spc="279">
                <a:solidFill>
                  <a:srgbClr val="000000"/>
                </a:solidFill>
                <a:latin typeface="Playfair Display"/>
                <a:ea typeface="Playfair Display"/>
                <a:cs typeface="Playfair Display"/>
                <a:sym typeface="Playfair Display"/>
              </a:rPr>
              <a:t>17. LEDs</a:t>
            </a:r>
          </a:p>
        </p:txBody>
      </p:sp>
      <p:sp>
        <p:nvSpPr>
          <p:cNvPr name="Freeform 5" id="5"/>
          <p:cNvSpPr/>
          <p:nvPr/>
        </p:nvSpPr>
        <p:spPr>
          <a:xfrm flipH="false" flipV="false" rot="0">
            <a:off x="15384196" y="8055148"/>
            <a:ext cx="2438270" cy="2082602"/>
          </a:xfrm>
          <a:custGeom>
            <a:avLst/>
            <a:gdLst/>
            <a:ahLst/>
            <a:cxnLst/>
            <a:rect r="r" b="b" t="t" l="l"/>
            <a:pathLst>
              <a:path h="2082602" w="2438270">
                <a:moveTo>
                  <a:pt x="0" y="0"/>
                </a:moveTo>
                <a:lnTo>
                  <a:pt x="2438270" y="0"/>
                </a:lnTo>
                <a:lnTo>
                  <a:pt x="2438270" y="2082602"/>
                </a:lnTo>
                <a:lnTo>
                  <a:pt x="0" y="2082602"/>
                </a:lnTo>
                <a:lnTo>
                  <a:pt x="0" y="0"/>
                </a:lnTo>
                <a:close/>
              </a:path>
            </a:pathLst>
          </a:custGeom>
          <a:blipFill>
            <a:blip r:embed="rId4">
              <a:alphaModFix amt="44999"/>
            </a:blip>
            <a:stretch>
              <a:fillRect l="0" t="-2026" r="0" b="-2026"/>
            </a:stretch>
          </a:blipFill>
        </p:spPr>
      </p:sp>
      <p:sp>
        <p:nvSpPr>
          <p:cNvPr name="Freeform 6" id="6"/>
          <p:cNvSpPr/>
          <p:nvPr/>
        </p:nvSpPr>
        <p:spPr>
          <a:xfrm flipH="false" flipV="false" rot="0">
            <a:off x="218497" y="8934598"/>
            <a:ext cx="1620407" cy="1203152"/>
          </a:xfrm>
          <a:custGeom>
            <a:avLst/>
            <a:gdLst/>
            <a:ahLst/>
            <a:cxnLst/>
            <a:rect r="r" b="b" t="t" l="l"/>
            <a:pathLst>
              <a:path h="1203152" w="1620407">
                <a:moveTo>
                  <a:pt x="0" y="0"/>
                </a:moveTo>
                <a:lnTo>
                  <a:pt x="1620406" y="0"/>
                </a:lnTo>
                <a:lnTo>
                  <a:pt x="1620406" y="1203152"/>
                </a:lnTo>
                <a:lnTo>
                  <a:pt x="0" y="1203152"/>
                </a:lnTo>
                <a:lnTo>
                  <a:pt x="0" y="0"/>
                </a:lnTo>
                <a:close/>
              </a:path>
            </a:pathLst>
          </a:custGeom>
          <a:blipFill>
            <a:blip r:embed="rId5"/>
            <a:stretch>
              <a:fillRect l="0" t="0" r="0" b="0"/>
            </a:stretch>
          </a:blipFill>
        </p:spPr>
      </p:sp>
      <p:sp>
        <p:nvSpPr>
          <p:cNvPr name="TextBox 7" id="7"/>
          <p:cNvSpPr txBox="true"/>
          <p:nvPr/>
        </p:nvSpPr>
        <p:spPr>
          <a:xfrm rot="0">
            <a:off x="10752534" y="352485"/>
            <a:ext cx="7069931" cy="1219080"/>
          </a:xfrm>
          <a:prstGeom prst="rect">
            <a:avLst/>
          </a:prstGeom>
        </p:spPr>
        <p:txBody>
          <a:bodyPr anchor="t" rtlCol="false" tIns="0" lIns="0" bIns="0" rIns="0">
            <a:spAutoFit/>
          </a:bodyPr>
          <a:lstStyle/>
          <a:p>
            <a:pPr algn="ctr">
              <a:lnSpc>
                <a:spcPts val="9981"/>
              </a:lnSpc>
              <a:spcBef>
                <a:spcPct val="0"/>
              </a:spcBef>
            </a:pPr>
            <a:r>
              <a:rPr lang="en-US" sz="7129" spc="712">
                <a:solidFill>
                  <a:srgbClr val="000000"/>
                </a:solidFill>
                <a:latin typeface="Playfair Display"/>
                <a:ea typeface="Playfair Display"/>
                <a:cs typeface="Playfair Display"/>
                <a:sym typeface="Playfair Display"/>
              </a:rPr>
              <a:t>COMPONENTS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60867" y="-552992"/>
            <a:ext cx="19348867" cy="10883738"/>
          </a:xfrm>
          <a:custGeom>
            <a:avLst/>
            <a:gdLst/>
            <a:ahLst/>
            <a:cxnLst/>
            <a:rect r="r" b="b" t="t" l="l"/>
            <a:pathLst>
              <a:path h="10883738" w="19348867">
                <a:moveTo>
                  <a:pt x="0" y="0"/>
                </a:moveTo>
                <a:lnTo>
                  <a:pt x="19348867" y="0"/>
                </a:lnTo>
                <a:lnTo>
                  <a:pt x="19348867" y="10883738"/>
                </a:lnTo>
                <a:lnTo>
                  <a:pt x="0" y="10883738"/>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3698837" y="-552992"/>
            <a:ext cx="14605225" cy="10839992"/>
          </a:xfrm>
          <a:custGeom>
            <a:avLst/>
            <a:gdLst/>
            <a:ahLst/>
            <a:cxnLst/>
            <a:rect r="r" b="b" t="t" l="l"/>
            <a:pathLst>
              <a:path h="10839992" w="14605225">
                <a:moveTo>
                  <a:pt x="0" y="0"/>
                </a:moveTo>
                <a:lnTo>
                  <a:pt x="14605225" y="0"/>
                </a:lnTo>
                <a:lnTo>
                  <a:pt x="14605225" y="10839992"/>
                </a:lnTo>
                <a:lnTo>
                  <a:pt x="0" y="10839992"/>
                </a:lnTo>
                <a:lnTo>
                  <a:pt x="0" y="0"/>
                </a:lnTo>
                <a:close/>
              </a:path>
            </a:pathLst>
          </a:custGeom>
          <a:blipFill>
            <a:blip r:embed="rId3">
              <a:alphaModFix amt="44999"/>
            </a:blip>
            <a:stretch>
              <a:fillRect l="-13496" t="-26459" r="0" b="-26459"/>
            </a:stretch>
          </a:blipFill>
        </p:spPr>
      </p:sp>
      <p:sp>
        <p:nvSpPr>
          <p:cNvPr name="Freeform 4" id="4"/>
          <p:cNvSpPr/>
          <p:nvPr/>
        </p:nvSpPr>
        <p:spPr>
          <a:xfrm flipH="false" flipV="false" rot="0">
            <a:off x="10403952" y="43746"/>
            <a:ext cx="7900110" cy="10243254"/>
          </a:xfrm>
          <a:custGeom>
            <a:avLst/>
            <a:gdLst/>
            <a:ahLst/>
            <a:cxnLst/>
            <a:rect r="r" b="b" t="t" l="l"/>
            <a:pathLst>
              <a:path h="10243254" w="7900110">
                <a:moveTo>
                  <a:pt x="0" y="0"/>
                </a:moveTo>
                <a:lnTo>
                  <a:pt x="7900110" y="0"/>
                </a:lnTo>
                <a:lnTo>
                  <a:pt x="7900110" y="10243254"/>
                </a:lnTo>
                <a:lnTo>
                  <a:pt x="0" y="10243254"/>
                </a:lnTo>
                <a:lnTo>
                  <a:pt x="0" y="0"/>
                </a:lnTo>
                <a:close/>
              </a:path>
            </a:pathLst>
          </a:custGeom>
          <a:blipFill>
            <a:blip r:embed="rId4">
              <a:alphaModFix amt="23000"/>
            </a:blip>
            <a:stretch>
              <a:fillRect l="0" t="0" r="0" b="0"/>
            </a:stretch>
          </a:blipFill>
        </p:spPr>
      </p:sp>
      <p:sp>
        <p:nvSpPr>
          <p:cNvPr name="TextBox 5" id="5"/>
          <p:cNvSpPr txBox="true"/>
          <p:nvPr/>
        </p:nvSpPr>
        <p:spPr>
          <a:xfrm rot="0">
            <a:off x="4752297" y="548343"/>
            <a:ext cx="13067466" cy="803229"/>
          </a:xfrm>
          <a:prstGeom prst="rect">
            <a:avLst/>
          </a:prstGeom>
        </p:spPr>
        <p:txBody>
          <a:bodyPr anchor="t" rtlCol="false" tIns="0" lIns="0" bIns="0" rIns="0">
            <a:spAutoFit/>
          </a:bodyPr>
          <a:lstStyle/>
          <a:p>
            <a:pPr algn="ctr">
              <a:lnSpc>
                <a:spcPts val="6550"/>
              </a:lnSpc>
              <a:spcBef>
                <a:spcPct val="0"/>
              </a:spcBef>
            </a:pPr>
            <a:r>
              <a:rPr lang="en-US" sz="4679" spc="467">
                <a:solidFill>
                  <a:srgbClr val="000000"/>
                </a:solidFill>
                <a:latin typeface="Playfair Display"/>
                <a:ea typeface="Playfair Display"/>
                <a:cs typeface="Playfair Display"/>
                <a:sym typeface="Playfair Display"/>
              </a:rPr>
              <a:t>What Gases will be detected </a:t>
            </a:r>
          </a:p>
        </p:txBody>
      </p:sp>
      <p:sp>
        <p:nvSpPr>
          <p:cNvPr name="TextBox 6" id="6"/>
          <p:cNvSpPr txBox="true"/>
          <p:nvPr/>
        </p:nvSpPr>
        <p:spPr>
          <a:xfrm rot="0">
            <a:off x="5064024" y="2366137"/>
            <a:ext cx="11679362" cy="6892163"/>
          </a:xfrm>
          <a:prstGeom prst="rect">
            <a:avLst/>
          </a:prstGeom>
        </p:spPr>
        <p:txBody>
          <a:bodyPr anchor="t" rtlCol="false" tIns="0" lIns="0" bIns="0" rIns="0">
            <a:spAutoFit/>
          </a:bodyPr>
          <a:lstStyle/>
          <a:p>
            <a:pPr algn="l">
              <a:lnSpc>
                <a:spcPts val="4956"/>
              </a:lnSpc>
            </a:pPr>
            <a:r>
              <a:rPr lang="en-US" sz="3540" spc="354">
                <a:solidFill>
                  <a:srgbClr val="000000"/>
                </a:solidFill>
                <a:latin typeface="Playfair Display"/>
                <a:ea typeface="Playfair Display"/>
                <a:cs typeface="Playfair Display"/>
                <a:sym typeface="Playfair Display"/>
              </a:rPr>
              <a:t>1.Carbon Dioxide CO₂</a:t>
            </a:r>
          </a:p>
          <a:p>
            <a:pPr algn="l">
              <a:lnSpc>
                <a:spcPts val="4956"/>
              </a:lnSpc>
            </a:pPr>
            <a:r>
              <a:rPr lang="en-US" sz="3540" spc="354">
                <a:solidFill>
                  <a:srgbClr val="000000"/>
                </a:solidFill>
                <a:latin typeface="Playfair Display"/>
                <a:ea typeface="Playfair Display"/>
                <a:cs typeface="Playfair Display"/>
                <a:sym typeface="Playfair Display"/>
              </a:rPr>
              <a:t>2.Oxygen O2</a:t>
            </a:r>
          </a:p>
          <a:p>
            <a:pPr algn="l">
              <a:lnSpc>
                <a:spcPts val="4956"/>
              </a:lnSpc>
            </a:pPr>
            <a:r>
              <a:rPr lang="en-US" sz="3540" spc="354">
                <a:solidFill>
                  <a:srgbClr val="000000"/>
                </a:solidFill>
                <a:latin typeface="Playfair Display"/>
                <a:ea typeface="Playfair Display"/>
                <a:cs typeface="Playfair Display"/>
                <a:sym typeface="Playfair Display"/>
              </a:rPr>
              <a:t>3</a:t>
            </a:r>
            <a:r>
              <a:rPr lang="en-US" sz="3540" spc="354">
                <a:solidFill>
                  <a:srgbClr val="000000"/>
                </a:solidFill>
                <a:latin typeface="Playfair Display"/>
                <a:ea typeface="Playfair Display"/>
                <a:cs typeface="Playfair Display"/>
                <a:sym typeface="Playfair Display"/>
              </a:rPr>
              <a:t>.Carbon Monoxide CO</a:t>
            </a:r>
          </a:p>
          <a:p>
            <a:pPr algn="l">
              <a:lnSpc>
                <a:spcPts val="4956"/>
              </a:lnSpc>
            </a:pPr>
            <a:r>
              <a:rPr lang="en-US" sz="3540" spc="354">
                <a:solidFill>
                  <a:srgbClr val="000000"/>
                </a:solidFill>
                <a:latin typeface="Playfair Display"/>
                <a:ea typeface="Playfair Display"/>
                <a:cs typeface="Playfair Display"/>
                <a:sym typeface="Playfair Display"/>
              </a:rPr>
              <a:t>4</a:t>
            </a:r>
            <a:r>
              <a:rPr lang="en-US" sz="3540" spc="354">
                <a:solidFill>
                  <a:srgbClr val="000000"/>
                </a:solidFill>
                <a:latin typeface="Playfair Display"/>
                <a:ea typeface="Playfair Display"/>
                <a:cs typeface="Playfair Display"/>
                <a:sym typeface="Playfair Display"/>
              </a:rPr>
              <a:t>.Hydrogen Cyanide HCN - Zyklon B </a:t>
            </a:r>
          </a:p>
          <a:p>
            <a:pPr algn="l">
              <a:lnSpc>
                <a:spcPts val="4956"/>
              </a:lnSpc>
            </a:pPr>
            <a:r>
              <a:rPr lang="en-US" sz="3540" spc="354">
                <a:solidFill>
                  <a:srgbClr val="000000"/>
                </a:solidFill>
                <a:latin typeface="Playfair Display"/>
                <a:ea typeface="Playfair Display"/>
                <a:cs typeface="Playfair Display"/>
                <a:sym typeface="Playfair Display"/>
              </a:rPr>
              <a:t>3.Hydrogen Sulfide H₂S</a:t>
            </a:r>
          </a:p>
          <a:p>
            <a:pPr algn="l">
              <a:lnSpc>
                <a:spcPts val="4956"/>
              </a:lnSpc>
            </a:pPr>
            <a:r>
              <a:rPr lang="en-US" sz="3540" spc="354">
                <a:solidFill>
                  <a:srgbClr val="000000"/>
                </a:solidFill>
                <a:latin typeface="Playfair Display"/>
                <a:ea typeface="Playfair Display"/>
                <a:cs typeface="Playfair Display"/>
                <a:sym typeface="Playfair Display"/>
              </a:rPr>
              <a:t>5</a:t>
            </a:r>
            <a:r>
              <a:rPr lang="en-US" sz="3540" spc="354">
                <a:solidFill>
                  <a:srgbClr val="000000"/>
                </a:solidFill>
                <a:latin typeface="Playfair Display"/>
                <a:ea typeface="Playfair Display"/>
                <a:cs typeface="Playfair Display"/>
                <a:sym typeface="Playfair Display"/>
              </a:rPr>
              <a:t>.Phosgene COCl₂</a:t>
            </a:r>
          </a:p>
          <a:p>
            <a:pPr algn="l">
              <a:lnSpc>
                <a:spcPts val="4956"/>
              </a:lnSpc>
            </a:pPr>
            <a:r>
              <a:rPr lang="en-US" sz="3540" spc="354">
                <a:solidFill>
                  <a:srgbClr val="000000"/>
                </a:solidFill>
                <a:latin typeface="Playfair Display"/>
                <a:ea typeface="Playfair Display"/>
                <a:cs typeface="Playfair Display"/>
                <a:sym typeface="Playfair Display"/>
              </a:rPr>
              <a:t>6</a:t>
            </a:r>
            <a:r>
              <a:rPr lang="en-US" sz="3540" spc="354">
                <a:solidFill>
                  <a:srgbClr val="000000"/>
                </a:solidFill>
                <a:latin typeface="Playfair Display"/>
                <a:ea typeface="Playfair Display"/>
                <a:cs typeface="Playfair Display"/>
                <a:sym typeface="Playfair Display"/>
              </a:rPr>
              <a:t>.Chlorine Gas Cl₂</a:t>
            </a:r>
          </a:p>
          <a:p>
            <a:pPr algn="l">
              <a:lnSpc>
                <a:spcPts val="4956"/>
              </a:lnSpc>
            </a:pPr>
            <a:r>
              <a:rPr lang="en-US" sz="3540" spc="354">
                <a:solidFill>
                  <a:srgbClr val="000000"/>
                </a:solidFill>
                <a:latin typeface="Playfair Display"/>
                <a:ea typeface="Playfair Display"/>
                <a:cs typeface="Playfair Display"/>
                <a:sym typeface="Playfair Display"/>
              </a:rPr>
              <a:t>7</a:t>
            </a:r>
            <a:r>
              <a:rPr lang="en-US" sz="3540" spc="354">
                <a:solidFill>
                  <a:srgbClr val="000000"/>
                </a:solidFill>
                <a:latin typeface="Playfair Display"/>
                <a:ea typeface="Playfair Display"/>
                <a:cs typeface="Playfair Display"/>
                <a:sym typeface="Playfair Display"/>
              </a:rPr>
              <a:t>.Ammonia NH₃</a:t>
            </a:r>
          </a:p>
          <a:p>
            <a:pPr algn="l">
              <a:lnSpc>
                <a:spcPts val="4956"/>
              </a:lnSpc>
            </a:pPr>
            <a:r>
              <a:rPr lang="en-US" sz="3540" spc="354">
                <a:solidFill>
                  <a:srgbClr val="000000"/>
                </a:solidFill>
                <a:latin typeface="Playfair Display"/>
                <a:ea typeface="Playfair Display"/>
                <a:cs typeface="Playfair Display"/>
                <a:sym typeface="Playfair Display"/>
              </a:rPr>
              <a:t>8</a:t>
            </a:r>
            <a:r>
              <a:rPr lang="en-US" sz="3540" spc="354">
                <a:solidFill>
                  <a:srgbClr val="000000"/>
                </a:solidFill>
                <a:latin typeface="Playfair Display"/>
                <a:ea typeface="Playfair Display"/>
                <a:cs typeface="Playfair Display"/>
                <a:sym typeface="Playfair Display"/>
              </a:rPr>
              <a:t>.Nitrogen Oxides NOx </a:t>
            </a:r>
          </a:p>
          <a:p>
            <a:pPr algn="l">
              <a:lnSpc>
                <a:spcPts val="4956"/>
              </a:lnSpc>
            </a:pPr>
            <a:r>
              <a:rPr lang="en-US" sz="3540" spc="354">
                <a:solidFill>
                  <a:srgbClr val="000000"/>
                </a:solidFill>
                <a:latin typeface="Playfair Display"/>
                <a:ea typeface="Playfair Display"/>
                <a:cs typeface="Playfair Display"/>
                <a:sym typeface="Playfair Display"/>
              </a:rPr>
              <a:t>9</a:t>
            </a:r>
            <a:r>
              <a:rPr lang="en-US" sz="3540" spc="354">
                <a:solidFill>
                  <a:srgbClr val="000000"/>
                </a:solidFill>
                <a:latin typeface="Playfair Display"/>
                <a:ea typeface="Playfair Display"/>
                <a:cs typeface="Playfair Display"/>
                <a:sym typeface="Playfair Display"/>
              </a:rPr>
              <a:t>.Nitrogen Dioxide NO₂</a:t>
            </a:r>
          </a:p>
          <a:p>
            <a:pPr algn="l">
              <a:lnSpc>
                <a:spcPts val="4956"/>
              </a:lnSpc>
              <a:spcBef>
                <a:spcPct val="0"/>
              </a:spcBef>
            </a:pPr>
            <a:r>
              <a:rPr lang="en-US" sz="3540" spc="354">
                <a:solidFill>
                  <a:srgbClr val="000000"/>
                </a:solidFill>
                <a:latin typeface="Playfair Display"/>
                <a:ea typeface="Playfair Display"/>
                <a:cs typeface="Playfair Display"/>
                <a:sym typeface="Playfair Display"/>
              </a:rPr>
              <a:t>10</a:t>
            </a:r>
            <a:r>
              <a:rPr lang="en-US" sz="3540" spc="354">
                <a:solidFill>
                  <a:srgbClr val="000000"/>
                </a:solidFill>
                <a:latin typeface="Playfair Display"/>
                <a:ea typeface="Playfair Display"/>
                <a:cs typeface="Playfair Display"/>
                <a:sym typeface="Playfair Display"/>
              </a:rPr>
              <a:t>.Sulfur Dioxide SO₂</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7163" y="-421533"/>
            <a:ext cx="19115163" cy="10752279"/>
          </a:xfrm>
          <a:custGeom>
            <a:avLst/>
            <a:gdLst/>
            <a:ahLst/>
            <a:cxnLst/>
            <a:rect r="r" b="b" t="t" l="l"/>
            <a:pathLst>
              <a:path h="10752279" w="19115163">
                <a:moveTo>
                  <a:pt x="0" y="0"/>
                </a:moveTo>
                <a:lnTo>
                  <a:pt x="19115163" y="0"/>
                </a:lnTo>
                <a:lnTo>
                  <a:pt x="19115163" y="10752279"/>
                </a:lnTo>
                <a:lnTo>
                  <a:pt x="0" y="10752279"/>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566465"/>
            <a:ext cx="14623378" cy="10853465"/>
          </a:xfrm>
          <a:custGeom>
            <a:avLst/>
            <a:gdLst/>
            <a:ahLst/>
            <a:cxnLst/>
            <a:rect r="r" b="b" t="t" l="l"/>
            <a:pathLst>
              <a:path h="10853465" w="14623378">
                <a:moveTo>
                  <a:pt x="0" y="0"/>
                </a:moveTo>
                <a:lnTo>
                  <a:pt x="14623378" y="0"/>
                </a:lnTo>
                <a:lnTo>
                  <a:pt x="14623378" y="10853465"/>
                </a:lnTo>
                <a:lnTo>
                  <a:pt x="0" y="10853465"/>
                </a:lnTo>
                <a:lnTo>
                  <a:pt x="0" y="0"/>
                </a:lnTo>
                <a:close/>
              </a:path>
            </a:pathLst>
          </a:custGeom>
          <a:blipFill>
            <a:blip r:embed="rId3">
              <a:alphaModFix amt="44999"/>
            </a:blip>
            <a:stretch>
              <a:fillRect l="-13496" t="-26459" r="0" b="-26459"/>
            </a:stretch>
          </a:blipFill>
        </p:spPr>
      </p:sp>
      <p:sp>
        <p:nvSpPr>
          <p:cNvPr name="Freeform 4" id="4"/>
          <p:cNvSpPr/>
          <p:nvPr/>
        </p:nvSpPr>
        <p:spPr>
          <a:xfrm flipH="false" flipV="false" rot="0">
            <a:off x="10403952" y="43746"/>
            <a:ext cx="7900110" cy="10243254"/>
          </a:xfrm>
          <a:custGeom>
            <a:avLst/>
            <a:gdLst/>
            <a:ahLst/>
            <a:cxnLst/>
            <a:rect r="r" b="b" t="t" l="l"/>
            <a:pathLst>
              <a:path h="10243254" w="7900110">
                <a:moveTo>
                  <a:pt x="0" y="0"/>
                </a:moveTo>
                <a:lnTo>
                  <a:pt x="7900110" y="0"/>
                </a:lnTo>
                <a:lnTo>
                  <a:pt x="7900110" y="10243254"/>
                </a:lnTo>
                <a:lnTo>
                  <a:pt x="0" y="10243254"/>
                </a:lnTo>
                <a:lnTo>
                  <a:pt x="0" y="0"/>
                </a:lnTo>
                <a:close/>
              </a:path>
            </a:pathLst>
          </a:custGeom>
          <a:blipFill>
            <a:blip r:embed="rId4">
              <a:alphaModFix amt="23000"/>
            </a:blip>
            <a:stretch>
              <a:fillRect l="0" t="0" r="0" b="0"/>
            </a:stretch>
          </a:blipFill>
        </p:spPr>
      </p:sp>
      <p:sp>
        <p:nvSpPr>
          <p:cNvPr name="TextBox 5" id="5"/>
          <p:cNvSpPr txBox="true"/>
          <p:nvPr/>
        </p:nvSpPr>
        <p:spPr>
          <a:xfrm rot="0">
            <a:off x="4648387" y="448527"/>
            <a:ext cx="13275285" cy="9420288"/>
          </a:xfrm>
          <a:prstGeom prst="rect">
            <a:avLst/>
          </a:prstGeom>
        </p:spPr>
        <p:txBody>
          <a:bodyPr anchor="t" rtlCol="false" tIns="0" lIns="0" bIns="0" rIns="0">
            <a:spAutoFit/>
          </a:bodyPr>
          <a:lstStyle/>
          <a:p>
            <a:pPr algn="l">
              <a:lnSpc>
                <a:spcPts val="4693"/>
              </a:lnSpc>
            </a:pPr>
            <a:r>
              <a:rPr lang="en-US" sz="3352" spc="335">
                <a:solidFill>
                  <a:srgbClr val="000000"/>
                </a:solidFill>
                <a:latin typeface="Playfair Display"/>
                <a:ea typeface="Playfair Display"/>
                <a:cs typeface="Playfair Display"/>
                <a:sym typeface="Playfair Display"/>
              </a:rPr>
              <a:t>9.Methane CH₄</a:t>
            </a:r>
          </a:p>
          <a:p>
            <a:pPr algn="l">
              <a:lnSpc>
                <a:spcPts val="4693"/>
              </a:lnSpc>
            </a:pPr>
            <a:r>
              <a:rPr lang="en-US" sz="3352" spc="335">
                <a:solidFill>
                  <a:srgbClr val="000000"/>
                </a:solidFill>
                <a:latin typeface="Playfair Display"/>
                <a:ea typeface="Playfair Display"/>
                <a:cs typeface="Playfair Display"/>
                <a:sym typeface="Playfair Display"/>
              </a:rPr>
              <a:t>10.Inert Gases </a:t>
            </a:r>
          </a:p>
          <a:p>
            <a:pPr algn="l">
              <a:lnSpc>
                <a:spcPts val="4693"/>
              </a:lnSpc>
            </a:pPr>
            <a:r>
              <a:rPr lang="en-US" sz="3352" spc="335">
                <a:solidFill>
                  <a:srgbClr val="000000"/>
                </a:solidFill>
                <a:latin typeface="Playfair Display"/>
                <a:ea typeface="Playfair Display"/>
                <a:cs typeface="Playfair Display"/>
                <a:sym typeface="Playfair Display"/>
              </a:rPr>
              <a:t>-Helium He </a:t>
            </a:r>
          </a:p>
          <a:p>
            <a:pPr algn="l">
              <a:lnSpc>
                <a:spcPts val="4693"/>
              </a:lnSpc>
            </a:pPr>
            <a:r>
              <a:rPr lang="en-US" sz="3352" spc="335">
                <a:solidFill>
                  <a:srgbClr val="000000"/>
                </a:solidFill>
                <a:latin typeface="Playfair Display"/>
                <a:ea typeface="Playfair Display"/>
                <a:cs typeface="Playfair Display"/>
                <a:sym typeface="Playfair Display"/>
              </a:rPr>
              <a:t>-Argon Ar</a:t>
            </a:r>
          </a:p>
          <a:p>
            <a:pPr algn="l">
              <a:lnSpc>
                <a:spcPts val="4693"/>
              </a:lnSpc>
            </a:pPr>
            <a:r>
              <a:rPr lang="en-US" sz="3352" spc="335">
                <a:solidFill>
                  <a:srgbClr val="000000"/>
                </a:solidFill>
                <a:latin typeface="Playfair Display"/>
                <a:ea typeface="Playfair Display"/>
                <a:cs typeface="Playfair Display"/>
                <a:sym typeface="Playfair Display"/>
              </a:rPr>
              <a:t>-Nitrogen N2</a:t>
            </a:r>
          </a:p>
          <a:p>
            <a:pPr algn="l">
              <a:lnSpc>
                <a:spcPts val="4693"/>
              </a:lnSpc>
            </a:pPr>
            <a:r>
              <a:rPr lang="en-US" sz="3352" spc="335">
                <a:solidFill>
                  <a:srgbClr val="000000"/>
                </a:solidFill>
                <a:latin typeface="Playfair Display"/>
                <a:ea typeface="Playfair Display"/>
                <a:cs typeface="Playfair Display"/>
                <a:sym typeface="Playfair Display"/>
              </a:rPr>
              <a:t>10.Nerve Agents(Chemical Warfare Gases) </a:t>
            </a:r>
          </a:p>
          <a:p>
            <a:pPr algn="l">
              <a:lnSpc>
                <a:spcPts val="4693"/>
              </a:lnSpc>
            </a:pPr>
            <a:r>
              <a:rPr lang="en-US" sz="3352" spc="335">
                <a:solidFill>
                  <a:srgbClr val="000000"/>
                </a:solidFill>
                <a:latin typeface="Playfair Display"/>
                <a:ea typeface="Playfair Display"/>
                <a:cs typeface="Playfair Display"/>
                <a:sym typeface="Playfair Display"/>
              </a:rPr>
              <a:t>-Sarin(GB)</a:t>
            </a:r>
          </a:p>
          <a:p>
            <a:pPr algn="l">
              <a:lnSpc>
                <a:spcPts val="4693"/>
              </a:lnSpc>
            </a:pPr>
            <a:r>
              <a:rPr lang="en-US" sz="3352" spc="335">
                <a:solidFill>
                  <a:srgbClr val="000000"/>
                </a:solidFill>
                <a:latin typeface="Playfair Display"/>
                <a:ea typeface="Playfair Display"/>
                <a:cs typeface="Playfair Display"/>
                <a:sym typeface="Playfair Display"/>
              </a:rPr>
              <a:t>-VX</a:t>
            </a:r>
          </a:p>
          <a:p>
            <a:pPr algn="l">
              <a:lnSpc>
                <a:spcPts val="4693"/>
              </a:lnSpc>
            </a:pPr>
            <a:r>
              <a:rPr lang="en-US" sz="3352" spc="335">
                <a:solidFill>
                  <a:srgbClr val="000000"/>
                </a:solidFill>
                <a:latin typeface="Playfair Display"/>
                <a:ea typeface="Playfair Display"/>
                <a:cs typeface="Playfair Display"/>
                <a:sym typeface="Playfair Display"/>
              </a:rPr>
              <a:t>-Soman (GD)</a:t>
            </a:r>
          </a:p>
          <a:p>
            <a:pPr algn="l">
              <a:lnSpc>
                <a:spcPts val="4693"/>
              </a:lnSpc>
            </a:pPr>
            <a:r>
              <a:rPr lang="en-US" sz="3352" spc="335">
                <a:solidFill>
                  <a:srgbClr val="000000"/>
                </a:solidFill>
                <a:latin typeface="Playfair Display"/>
                <a:ea typeface="Playfair Display"/>
                <a:cs typeface="Playfair Display"/>
                <a:sym typeface="Playfair Display"/>
              </a:rPr>
              <a:t>-Tabun (GA).</a:t>
            </a:r>
          </a:p>
          <a:p>
            <a:pPr algn="l">
              <a:lnSpc>
                <a:spcPts val="4693"/>
              </a:lnSpc>
            </a:pPr>
            <a:r>
              <a:rPr lang="en-US" sz="3352" spc="335">
                <a:solidFill>
                  <a:srgbClr val="000000"/>
                </a:solidFill>
                <a:latin typeface="Playfair Display"/>
                <a:ea typeface="Playfair Display"/>
                <a:cs typeface="Playfair Display"/>
                <a:sym typeface="Playfair Display"/>
              </a:rPr>
              <a:t>11.Liquefied Petroleum Gas (LPG)</a:t>
            </a:r>
          </a:p>
          <a:p>
            <a:pPr algn="l">
              <a:lnSpc>
                <a:spcPts val="4693"/>
              </a:lnSpc>
            </a:pPr>
            <a:r>
              <a:rPr lang="en-US" sz="3352" spc="335">
                <a:solidFill>
                  <a:srgbClr val="000000"/>
                </a:solidFill>
                <a:latin typeface="Playfair Display"/>
                <a:ea typeface="Playfair Display"/>
                <a:cs typeface="Playfair Display"/>
                <a:sym typeface="Playfair Display"/>
              </a:rPr>
              <a:t>Composition: Primarily propane (C₃H₈) and butane (C₄H₁₀).</a:t>
            </a:r>
          </a:p>
          <a:p>
            <a:pPr algn="l">
              <a:lnSpc>
                <a:spcPts val="4693"/>
              </a:lnSpc>
            </a:pPr>
            <a:r>
              <a:rPr lang="en-US" sz="3352" spc="335">
                <a:solidFill>
                  <a:srgbClr val="000000"/>
                </a:solidFill>
                <a:latin typeface="Playfair Display"/>
                <a:ea typeface="Playfair Display"/>
                <a:cs typeface="Playfair Display"/>
                <a:sym typeface="Playfair Display"/>
              </a:rPr>
              <a:t>12. Natural Gas</a:t>
            </a:r>
          </a:p>
          <a:p>
            <a:pPr algn="l">
              <a:lnSpc>
                <a:spcPts val="4693"/>
              </a:lnSpc>
              <a:spcBef>
                <a:spcPct val="0"/>
              </a:spcBef>
            </a:pPr>
            <a:r>
              <a:rPr lang="en-US" sz="3352" spc="335">
                <a:solidFill>
                  <a:srgbClr val="000000"/>
                </a:solidFill>
                <a:latin typeface="Playfair Display"/>
                <a:ea typeface="Playfair Display"/>
                <a:cs typeface="Playfair Display"/>
                <a:sym typeface="Playfair Display"/>
              </a:rPr>
              <a:t>Composition: Mostly methane (CH₄), with small amounts of ethane, propane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267997"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2">
              <a:alphaModFix amt="44999"/>
            </a:blip>
            <a:stretch>
              <a:fillRect l="-13496" t="-26459" r="0" b="-26459"/>
            </a:stretch>
          </a:blipFill>
        </p:spPr>
      </p:sp>
      <p:sp>
        <p:nvSpPr>
          <p:cNvPr name="Freeform 3" id="3"/>
          <p:cNvSpPr/>
          <p:nvPr/>
        </p:nvSpPr>
        <p:spPr>
          <a:xfrm flipH="false" flipV="false" rot="1864487">
            <a:off x="574049" y="4283722"/>
            <a:ext cx="1280190" cy="764834"/>
          </a:xfrm>
          <a:custGeom>
            <a:avLst/>
            <a:gdLst/>
            <a:ahLst/>
            <a:cxnLst/>
            <a:rect r="r" b="b" t="t" l="l"/>
            <a:pathLst>
              <a:path h="764834" w="1280190">
                <a:moveTo>
                  <a:pt x="0" y="0"/>
                </a:moveTo>
                <a:lnTo>
                  <a:pt x="1280189" y="0"/>
                </a:lnTo>
                <a:lnTo>
                  <a:pt x="1280189" y="764835"/>
                </a:lnTo>
                <a:lnTo>
                  <a:pt x="0" y="764835"/>
                </a:lnTo>
                <a:lnTo>
                  <a:pt x="0" y="0"/>
                </a:lnTo>
                <a:close/>
              </a:path>
            </a:pathLst>
          </a:custGeom>
          <a:blipFill>
            <a:blip r:embed="rId3">
              <a:alphaModFix amt="70000"/>
            </a:blip>
            <a:stretch>
              <a:fillRect l="0" t="0" r="0" b="0"/>
            </a:stretch>
          </a:blipFill>
        </p:spPr>
      </p:sp>
      <p:sp>
        <p:nvSpPr>
          <p:cNvPr name="TextBox 4" id="4"/>
          <p:cNvSpPr txBox="true"/>
          <p:nvPr/>
        </p:nvSpPr>
        <p:spPr>
          <a:xfrm rot="0">
            <a:off x="4917379" y="923925"/>
            <a:ext cx="12737302" cy="976466"/>
          </a:xfrm>
          <a:prstGeom prst="rect">
            <a:avLst/>
          </a:prstGeom>
        </p:spPr>
        <p:txBody>
          <a:bodyPr anchor="t" rtlCol="false" tIns="0" lIns="0" bIns="0" rIns="0">
            <a:spAutoFit/>
          </a:bodyPr>
          <a:lstStyle/>
          <a:p>
            <a:pPr algn="just">
              <a:lnSpc>
                <a:spcPts val="8065"/>
              </a:lnSpc>
              <a:spcBef>
                <a:spcPct val="0"/>
              </a:spcBef>
            </a:pPr>
            <a:r>
              <a:rPr lang="en-US" sz="5761" spc="576">
                <a:solidFill>
                  <a:srgbClr val="000000"/>
                </a:solidFill>
                <a:latin typeface="Playfair Display"/>
                <a:ea typeface="Playfair Display"/>
                <a:cs typeface="Playfair Display"/>
                <a:sym typeface="Playfair Display"/>
              </a:rPr>
              <a:t>Increase Precision of the device</a:t>
            </a:r>
          </a:p>
        </p:txBody>
      </p:sp>
      <p:grpSp>
        <p:nvGrpSpPr>
          <p:cNvPr name="Group 5" id="5"/>
          <p:cNvGrpSpPr/>
          <p:nvPr/>
        </p:nvGrpSpPr>
        <p:grpSpPr>
          <a:xfrm rot="0">
            <a:off x="-1316184" y="0"/>
            <a:ext cx="12269386" cy="10966911"/>
            <a:chOff x="0" y="0"/>
            <a:chExt cx="16359181" cy="14622548"/>
          </a:xfrm>
        </p:grpSpPr>
        <p:sp>
          <p:nvSpPr>
            <p:cNvPr name="Freeform 6" id="6"/>
            <p:cNvSpPr/>
            <p:nvPr/>
          </p:nvSpPr>
          <p:spPr>
            <a:xfrm flipH="true" flipV="true" rot="0">
              <a:off x="0" y="0"/>
              <a:ext cx="16359181" cy="14622548"/>
            </a:xfrm>
            <a:custGeom>
              <a:avLst/>
              <a:gdLst/>
              <a:ahLst/>
              <a:cxnLst/>
              <a:rect r="r" b="b" t="t" l="l"/>
              <a:pathLst>
                <a:path h="14622548" w="16359181">
                  <a:moveTo>
                    <a:pt x="16359181" y="14622548"/>
                  </a:moveTo>
                  <a:lnTo>
                    <a:pt x="0" y="14622548"/>
                  </a:lnTo>
                  <a:lnTo>
                    <a:pt x="0" y="0"/>
                  </a:lnTo>
                  <a:lnTo>
                    <a:pt x="16359181" y="0"/>
                  </a:lnTo>
                  <a:lnTo>
                    <a:pt x="16359181" y="14622548"/>
                  </a:lnTo>
                  <a:close/>
                </a:path>
              </a:pathLst>
            </a:custGeom>
            <a:blipFill>
              <a:blip r:embed="rId4">
                <a:alphaModFix amt="17999"/>
              </a:blip>
              <a:stretch>
                <a:fillRect l="0" t="-6008" r="0" b="-6008"/>
              </a:stretch>
            </a:blipFill>
          </p:spPr>
        </p:sp>
        <p:sp>
          <p:nvSpPr>
            <p:cNvPr name="Freeform 7" id="7"/>
            <p:cNvSpPr/>
            <p:nvPr/>
          </p:nvSpPr>
          <p:spPr>
            <a:xfrm flipH="false" flipV="false" rot="1864487">
              <a:off x="2167617" y="3030189"/>
              <a:ext cx="5006551" cy="2991105"/>
            </a:xfrm>
            <a:custGeom>
              <a:avLst/>
              <a:gdLst/>
              <a:ahLst/>
              <a:cxnLst/>
              <a:rect r="r" b="b" t="t" l="l"/>
              <a:pathLst>
                <a:path h="2991105" w="5006551">
                  <a:moveTo>
                    <a:pt x="0" y="0"/>
                  </a:moveTo>
                  <a:lnTo>
                    <a:pt x="5006551" y="0"/>
                  </a:lnTo>
                  <a:lnTo>
                    <a:pt x="5006551" y="2991105"/>
                  </a:lnTo>
                  <a:lnTo>
                    <a:pt x="0" y="2991105"/>
                  </a:lnTo>
                  <a:lnTo>
                    <a:pt x="0" y="0"/>
                  </a:lnTo>
                  <a:close/>
                </a:path>
              </a:pathLst>
            </a:custGeom>
            <a:blipFill>
              <a:blip r:embed="rId3">
                <a:alphaModFix amt="67500"/>
              </a:blip>
              <a:stretch>
                <a:fillRect l="0" t="0" r="0" b="0"/>
              </a:stretch>
            </a:blipFill>
          </p:spPr>
        </p:sp>
        <p:sp>
          <p:nvSpPr>
            <p:cNvPr name="Freeform 8" id="8"/>
            <p:cNvSpPr/>
            <p:nvPr/>
          </p:nvSpPr>
          <p:spPr>
            <a:xfrm flipH="false" flipV="false" rot="1864487">
              <a:off x="4867246" y="7673451"/>
              <a:ext cx="2381976" cy="1423083"/>
            </a:xfrm>
            <a:custGeom>
              <a:avLst/>
              <a:gdLst/>
              <a:ahLst/>
              <a:cxnLst/>
              <a:rect r="r" b="b" t="t" l="l"/>
              <a:pathLst>
                <a:path h="1423083" w="2381976">
                  <a:moveTo>
                    <a:pt x="0" y="0"/>
                  </a:moveTo>
                  <a:lnTo>
                    <a:pt x="2381976" y="0"/>
                  </a:lnTo>
                  <a:lnTo>
                    <a:pt x="2381976" y="1423083"/>
                  </a:lnTo>
                  <a:lnTo>
                    <a:pt x="0" y="1423083"/>
                  </a:lnTo>
                  <a:lnTo>
                    <a:pt x="0" y="0"/>
                  </a:lnTo>
                  <a:close/>
                </a:path>
              </a:pathLst>
            </a:custGeom>
            <a:blipFill>
              <a:blip r:embed="rId3">
                <a:alphaModFix amt="63000"/>
              </a:blip>
              <a:stretch>
                <a:fillRect l="0" t="0" r="0" b="0"/>
              </a:stretch>
            </a:blipFill>
          </p:spPr>
        </p:sp>
        <p:sp>
          <p:nvSpPr>
            <p:cNvPr name="Freeform 9" id="9"/>
            <p:cNvSpPr/>
            <p:nvPr/>
          </p:nvSpPr>
          <p:spPr>
            <a:xfrm flipH="false" flipV="false" rot="1864487">
              <a:off x="5271479" y="1732705"/>
              <a:ext cx="2686644" cy="1605104"/>
            </a:xfrm>
            <a:custGeom>
              <a:avLst/>
              <a:gdLst/>
              <a:ahLst/>
              <a:cxnLst/>
              <a:rect r="r" b="b" t="t" l="l"/>
              <a:pathLst>
                <a:path h="1605104" w="2686644">
                  <a:moveTo>
                    <a:pt x="0" y="0"/>
                  </a:moveTo>
                  <a:lnTo>
                    <a:pt x="2686644" y="0"/>
                  </a:lnTo>
                  <a:lnTo>
                    <a:pt x="2686644" y="1605104"/>
                  </a:lnTo>
                  <a:lnTo>
                    <a:pt x="0" y="1605104"/>
                  </a:lnTo>
                  <a:lnTo>
                    <a:pt x="0" y="0"/>
                  </a:lnTo>
                  <a:close/>
                </a:path>
              </a:pathLst>
            </a:custGeom>
            <a:blipFill>
              <a:blip r:embed="rId3">
                <a:alphaModFix amt="63000"/>
              </a:blip>
              <a:stretch>
                <a:fillRect l="0" t="0" r="0" b="0"/>
              </a:stretch>
            </a:blipFill>
          </p:spPr>
        </p:sp>
        <p:sp>
          <p:nvSpPr>
            <p:cNvPr name="Freeform 10" id="10"/>
            <p:cNvSpPr/>
            <p:nvPr/>
          </p:nvSpPr>
          <p:spPr>
            <a:xfrm flipH="false" flipV="false" rot="1864487">
              <a:off x="2303340" y="8801413"/>
              <a:ext cx="2667225" cy="1593502"/>
            </a:xfrm>
            <a:custGeom>
              <a:avLst/>
              <a:gdLst/>
              <a:ahLst/>
              <a:cxnLst/>
              <a:rect r="r" b="b" t="t" l="l"/>
              <a:pathLst>
                <a:path h="1593502" w="2667225">
                  <a:moveTo>
                    <a:pt x="0" y="0"/>
                  </a:moveTo>
                  <a:lnTo>
                    <a:pt x="2667225" y="0"/>
                  </a:lnTo>
                  <a:lnTo>
                    <a:pt x="2667225" y="1593503"/>
                  </a:lnTo>
                  <a:lnTo>
                    <a:pt x="0" y="1593503"/>
                  </a:lnTo>
                  <a:lnTo>
                    <a:pt x="0" y="0"/>
                  </a:lnTo>
                  <a:close/>
                </a:path>
              </a:pathLst>
            </a:custGeom>
            <a:blipFill>
              <a:blip r:embed="rId3">
                <a:alphaModFix amt="63000"/>
              </a:blip>
              <a:stretch>
                <a:fillRect l="0" t="0" r="0" b="0"/>
              </a:stretch>
            </a:blipFill>
          </p:spPr>
        </p:sp>
        <p:sp>
          <p:nvSpPr>
            <p:cNvPr name="Freeform 11" id="11"/>
            <p:cNvSpPr/>
            <p:nvPr/>
          </p:nvSpPr>
          <p:spPr>
            <a:xfrm flipH="false" flipV="false" rot="1864487">
              <a:off x="3296037" y="442583"/>
              <a:ext cx="2056515" cy="1228641"/>
            </a:xfrm>
            <a:custGeom>
              <a:avLst/>
              <a:gdLst/>
              <a:ahLst/>
              <a:cxnLst/>
              <a:rect r="r" b="b" t="t" l="l"/>
              <a:pathLst>
                <a:path h="1228641" w="2056515">
                  <a:moveTo>
                    <a:pt x="0" y="0"/>
                  </a:moveTo>
                  <a:lnTo>
                    <a:pt x="2056515" y="0"/>
                  </a:lnTo>
                  <a:lnTo>
                    <a:pt x="2056515" y="1228641"/>
                  </a:lnTo>
                  <a:lnTo>
                    <a:pt x="0" y="1228641"/>
                  </a:lnTo>
                  <a:lnTo>
                    <a:pt x="0" y="0"/>
                  </a:lnTo>
                  <a:close/>
                </a:path>
              </a:pathLst>
            </a:custGeom>
            <a:blipFill>
              <a:blip r:embed="rId3">
                <a:alphaModFix amt="63000"/>
              </a:blip>
              <a:stretch>
                <a:fillRect l="0" t="0" r="0" b="0"/>
              </a:stretch>
            </a:blipFill>
          </p:spPr>
        </p:sp>
      </p:grpSp>
      <p:sp>
        <p:nvSpPr>
          <p:cNvPr name="TextBox 12" id="12"/>
          <p:cNvSpPr txBox="true"/>
          <p:nvPr/>
        </p:nvSpPr>
        <p:spPr>
          <a:xfrm rot="0">
            <a:off x="4818509" y="3080376"/>
            <a:ext cx="9667255" cy="3936910"/>
          </a:xfrm>
          <a:prstGeom prst="rect">
            <a:avLst/>
          </a:prstGeom>
        </p:spPr>
        <p:txBody>
          <a:bodyPr anchor="t" rtlCol="false" tIns="0" lIns="0" bIns="0" rIns="0">
            <a:spAutoFit/>
          </a:bodyPr>
          <a:lstStyle/>
          <a:p>
            <a:pPr algn="l">
              <a:lnSpc>
                <a:spcPts val="4483"/>
              </a:lnSpc>
            </a:pPr>
            <a:r>
              <a:rPr lang="en-US" sz="3202" spc="320">
                <a:solidFill>
                  <a:srgbClr val="000000"/>
                </a:solidFill>
                <a:latin typeface="Playfair Display"/>
                <a:ea typeface="Playfair Display"/>
                <a:cs typeface="Playfair Display"/>
                <a:sym typeface="Playfair Display"/>
              </a:rPr>
              <a:t>Differnt Sensors combined using Sensor Fussion for more accuracy and detection </a:t>
            </a:r>
          </a:p>
          <a:p>
            <a:pPr algn="l" marL="691389" indent="-345694" lvl="1">
              <a:lnSpc>
                <a:spcPts val="4483"/>
              </a:lnSpc>
              <a:buFont typeface="Arial"/>
              <a:buChar char="•"/>
            </a:pPr>
            <a:r>
              <a:rPr lang="en-US" sz="3202" spc="320">
                <a:solidFill>
                  <a:srgbClr val="000000"/>
                </a:solidFill>
                <a:latin typeface="Playfair Display"/>
                <a:ea typeface="Playfair Display"/>
                <a:cs typeface="Playfair Display"/>
                <a:sym typeface="Playfair Display"/>
              </a:rPr>
              <a:t>GAS SENSORS</a:t>
            </a:r>
          </a:p>
          <a:p>
            <a:pPr algn="l" marL="691389" indent="-345694" lvl="1">
              <a:lnSpc>
                <a:spcPts val="4483"/>
              </a:lnSpc>
              <a:buFont typeface="Arial"/>
              <a:buChar char="•"/>
            </a:pPr>
            <a:r>
              <a:rPr lang="en-US" sz="3202" spc="320">
                <a:solidFill>
                  <a:srgbClr val="000000"/>
                </a:solidFill>
                <a:latin typeface="Playfair Display"/>
                <a:ea typeface="Playfair Display"/>
                <a:cs typeface="Playfair Display"/>
                <a:sym typeface="Playfair Display"/>
              </a:rPr>
              <a:t>FIRE/SMOKE SENSOR</a:t>
            </a:r>
          </a:p>
          <a:p>
            <a:pPr algn="l" marL="691389" indent="-345694" lvl="1">
              <a:lnSpc>
                <a:spcPts val="4483"/>
              </a:lnSpc>
              <a:buFont typeface="Arial"/>
              <a:buChar char="•"/>
            </a:pPr>
            <a:r>
              <a:rPr lang="en-US" sz="3202" spc="320">
                <a:solidFill>
                  <a:srgbClr val="000000"/>
                </a:solidFill>
                <a:latin typeface="Playfair Display"/>
                <a:ea typeface="Playfair Display"/>
                <a:cs typeface="Playfair Display"/>
                <a:sym typeface="Playfair Display"/>
              </a:rPr>
              <a:t>TEMPERATURE SENSOR</a:t>
            </a:r>
          </a:p>
          <a:p>
            <a:pPr algn="l" marL="691389" indent="-345694" lvl="1">
              <a:lnSpc>
                <a:spcPts val="4483"/>
              </a:lnSpc>
              <a:buFont typeface="Arial"/>
              <a:buChar char="•"/>
            </a:pPr>
            <a:r>
              <a:rPr lang="en-US" sz="3202" spc="320">
                <a:solidFill>
                  <a:srgbClr val="000000"/>
                </a:solidFill>
                <a:latin typeface="Playfair Display"/>
                <a:ea typeface="Playfair Display"/>
                <a:cs typeface="Playfair Display"/>
                <a:sym typeface="Playfair Display"/>
              </a:rPr>
              <a:t>RAIN/HUMIDITY SENSOR</a:t>
            </a:r>
          </a:p>
          <a:p>
            <a:pPr algn="l" marL="691389" indent="-345694" lvl="1">
              <a:lnSpc>
                <a:spcPts val="4483"/>
              </a:lnSpc>
              <a:buFont typeface="Arial"/>
              <a:buChar char="•"/>
            </a:pPr>
            <a:r>
              <a:rPr lang="en-US" sz="3202" spc="320">
                <a:solidFill>
                  <a:srgbClr val="000000"/>
                </a:solidFill>
                <a:latin typeface="Playfair Display"/>
                <a:ea typeface="Playfair Display"/>
                <a:cs typeface="Playfair Display"/>
                <a:sym typeface="Playfair Display"/>
              </a:rPr>
              <a:t>PIR SENSOR</a:t>
            </a:r>
          </a:p>
        </p:txBody>
      </p:sp>
      <p:sp>
        <p:nvSpPr>
          <p:cNvPr name="TextBox 13" id="13"/>
          <p:cNvSpPr txBox="true"/>
          <p:nvPr/>
        </p:nvSpPr>
        <p:spPr>
          <a:xfrm rot="0">
            <a:off x="4917379" y="7237227"/>
            <a:ext cx="12836172" cy="2298164"/>
          </a:xfrm>
          <a:prstGeom prst="rect">
            <a:avLst/>
          </a:prstGeom>
        </p:spPr>
        <p:txBody>
          <a:bodyPr anchor="t" rtlCol="false" tIns="0" lIns="0" bIns="0" rIns="0">
            <a:spAutoFit/>
          </a:bodyPr>
          <a:lstStyle/>
          <a:p>
            <a:pPr algn="l">
              <a:lnSpc>
                <a:spcPts val="4580"/>
              </a:lnSpc>
              <a:spcBef>
                <a:spcPct val="0"/>
              </a:spcBef>
            </a:pPr>
            <a:r>
              <a:rPr lang="en-US" sz="3271" spc="327">
                <a:solidFill>
                  <a:srgbClr val="000000"/>
                </a:solidFill>
                <a:latin typeface="Playfair Display"/>
                <a:ea typeface="Playfair Display"/>
                <a:cs typeface="Playfair Display"/>
                <a:sym typeface="Playfair Display"/>
              </a:rPr>
              <a:t>With multiple sensors present the detection of severity of situation is found i.e. Smoke generated from a wild fire and smoke gfrom a cigratte is properply recognised and alerting system is activated accordingly </a:t>
            </a:r>
          </a:p>
        </p:txBody>
      </p:sp>
      <p:sp>
        <p:nvSpPr>
          <p:cNvPr name="TextBox 14" id="14"/>
          <p:cNvSpPr txBox="true"/>
          <p:nvPr/>
        </p:nvSpPr>
        <p:spPr>
          <a:xfrm rot="0">
            <a:off x="4818509" y="2037307"/>
            <a:ext cx="2415610" cy="877578"/>
          </a:xfrm>
          <a:prstGeom prst="rect">
            <a:avLst/>
          </a:prstGeom>
        </p:spPr>
        <p:txBody>
          <a:bodyPr anchor="t" rtlCol="false" tIns="0" lIns="0" bIns="0" rIns="0">
            <a:spAutoFit/>
          </a:bodyPr>
          <a:lstStyle/>
          <a:p>
            <a:pPr algn="ctr">
              <a:lnSpc>
                <a:spcPts val="7279"/>
              </a:lnSpc>
            </a:pPr>
            <a:r>
              <a:rPr lang="en-US" sz="5199" b="true">
                <a:solidFill>
                  <a:srgbClr val="000000"/>
                </a:solidFill>
                <a:latin typeface="Playfair Display Bold"/>
                <a:ea typeface="Playfair Display Bold"/>
                <a:cs typeface="Playfair Display Bold"/>
                <a:sym typeface="Playfair Display Bold"/>
              </a:rPr>
              <a:t>Sensors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43746"/>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4267997" y="-130561"/>
            <a:ext cx="14036065" cy="10417561"/>
          </a:xfrm>
          <a:custGeom>
            <a:avLst/>
            <a:gdLst/>
            <a:ahLst/>
            <a:cxnLst/>
            <a:rect r="r" b="b" t="t" l="l"/>
            <a:pathLst>
              <a:path h="10417561" w="14036065">
                <a:moveTo>
                  <a:pt x="0" y="0"/>
                </a:moveTo>
                <a:lnTo>
                  <a:pt x="14036065" y="0"/>
                </a:lnTo>
                <a:lnTo>
                  <a:pt x="14036065" y="10417561"/>
                </a:lnTo>
                <a:lnTo>
                  <a:pt x="0" y="10417561"/>
                </a:lnTo>
                <a:lnTo>
                  <a:pt x="0" y="0"/>
                </a:lnTo>
                <a:close/>
              </a:path>
            </a:pathLst>
          </a:custGeom>
          <a:blipFill>
            <a:blip r:embed="rId3">
              <a:alphaModFix amt="44999"/>
            </a:blip>
            <a:stretch>
              <a:fillRect l="-13496" t="-26459" r="0" b="-26459"/>
            </a:stretch>
          </a:blipFill>
        </p:spPr>
      </p:sp>
      <p:sp>
        <p:nvSpPr>
          <p:cNvPr name="Freeform 4" id="4"/>
          <p:cNvSpPr/>
          <p:nvPr/>
        </p:nvSpPr>
        <p:spPr>
          <a:xfrm flipH="false" flipV="false" rot="0">
            <a:off x="0" y="2162762"/>
            <a:ext cx="4268918" cy="8124238"/>
          </a:xfrm>
          <a:custGeom>
            <a:avLst/>
            <a:gdLst/>
            <a:ahLst/>
            <a:cxnLst/>
            <a:rect r="r" b="b" t="t" l="l"/>
            <a:pathLst>
              <a:path h="8124238" w="4268918">
                <a:moveTo>
                  <a:pt x="0" y="0"/>
                </a:moveTo>
                <a:lnTo>
                  <a:pt x="4268918" y="0"/>
                </a:lnTo>
                <a:lnTo>
                  <a:pt x="4268918" y="8124238"/>
                </a:lnTo>
                <a:lnTo>
                  <a:pt x="0" y="8124238"/>
                </a:lnTo>
                <a:lnTo>
                  <a:pt x="0" y="0"/>
                </a:lnTo>
                <a:close/>
              </a:path>
            </a:pathLst>
          </a:custGeom>
          <a:blipFill>
            <a:blip r:embed="rId4">
              <a:alphaModFix amt="24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4777196" y="532045"/>
            <a:ext cx="5777328" cy="888536"/>
          </a:xfrm>
          <a:prstGeom prst="rect">
            <a:avLst/>
          </a:prstGeom>
        </p:spPr>
        <p:txBody>
          <a:bodyPr anchor="t" rtlCol="false" tIns="0" lIns="0" bIns="0" rIns="0">
            <a:spAutoFit/>
          </a:bodyPr>
          <a:lstStyle/>
          <a:p>
            <a:pPr algn="ctr">
              <a:lnSpc>
                <a:spcPts val="7202"/>
              </a:lnSpc>
              <a:spcBef>
                <a:spcPct val="0"/>
              </a:spcBef>
            </a:pPr>
            <a:r>
              <a:rPr lang="en-US" b="true" sz="5145" spc="514">
                <a:solidFill>
                  <a:srgbClr val="000000"/>
                </a:solidFill>
                <a:latin typeface="Playfair Display Bold"/>
                <a:ea typeface="Playfair Display Bold"/>
                <a:cs typeface="Playfair Display Bold"/>
                <a:sym typeface="Playfair Display Bold"/>
              </a:rPr>
              <a:t>Alerting System</a:t>
            </a:r>
          </a:p>
        </p:txBody>
      </p:sp>
      <p:sp>
        <p:nvSpPr>
          <p:cNvPr name="TextBox 6" id="6"/>
          <p:cNvSpPr txBox="true"/>
          <p:nvPr/>
        </p:nvSpPr>
        <p:spPr>
          <a:xfrm rot="0">
            <a:off x="4777196" y="2115137"/>
            <a:ext cx="13071442" cy="7769417"/>
          </a:xfrm>
          <a:prstGeom prst="rect">
            <a:avLst/>
          </a:prstGeom>
        </p:spPr>
        <p:txBody>
          <a:bodyPr anchor="t" rtlCol="false" tIns="0" lIns="0" bIns="0" rIns="0">
            <a:spAutoFit/>
          </a:bodyPr>
          <a:lstStyle/>
          <a:p>
            <a:pPr algn="l">
              <a:lnSpc>
                <a:spcPts val="4142"/>
              </a:lnSpc>
            </a:pPr>
            <a:r>
              <a:rPr lang="en-US" sz="2959" spc="295">
                <a:solidFill>
                  <a:srgbClr val="000000"/>
                </a:solidFill>
                <a:latin typeface="Playfair Display"/>
                <a:ea typeface="Playfair Display"/>
                <a:cs typeface="Playfair Display"/>
                <a:sym typeface="Playfair Display"/>
              </a:rPr>
              <a:t>With wi-fi connectivity internet is accesible and  therefore the right person / authority can be alerted</a:t>
            </a:r>
          </a:p>
          <a:p>
            <a:pPr algn="l">
              <a:lnSpc>
                <a:spcPts val="4142"/>
              </a:lnSpc>
            </a:pPr>
          </a:p>
          <a:p>
            <a:pPr algn="l">
              <a:lnSpc>
                <a:spcPts val="4142"/>
              </a:lnSpc>
            </a:pPr>
            <a:r>
              <a:rPr lang="en-US" sz="2959" spc="295">
                <a:solidFill>
                  <a:srgbClr val="000000"/>
                </a:solidFill>
                <a:latin typeface="Playfair Display"/>
                <a:ea typeface="Playfair Display"/>
                <a:cs typeface="Playfair Display"/>
                <a:sym typeface="Playfair Display"/>
              </a:rPr>
              <a:t>GPS can help with location </a:t>
            </a:r>
          </a:p>
          <a:p>
            <a:pPr algn="l">
              <a:lnSpc>
                <a:spcPts val="4142"/>
              </a:lnSpc>
            </a:pPr>
          </a:p>
          <a:p>
            <a:pPr algn="l">
              <a:lnSpc>
                <a:spcPts val="4142"/>
              </a:lnSpc>
            </a:pPr>
            <a:r>
              <a:rPr lang="en-US" sz="2959" spc="295">
                <a:solidFill>
                  <a:srgbClr val="000000"/>
                </a:solidFill>
                <a:latin typeface="Playfair Display"/>
                <a:ea typeface="Playfair Display"/>
                <a:cs typeface="Playfair Display"/>
                <a:sym typeface="Playfair Display"/>
              </a:rPr>
              <a:t>While the microcontroller will be able to set the range of emergency from 1-10 which will help authorities determine the level of severity and take necessary actions to prevent accidents.</a:t>
            </a:r>
          </a:p>
          <a:p>
            <a:pPr algn="l">
              <a:lnSpc>
                <a:spcPts val="4142"/>
              </a:lnSpc>
            </a:pPr>
          </a:p>
          <a:p>
            <a:pPr algn="l">
              <a:lnSpc>
                <a:spcPts val="4142"/>
              </a:lnSpc>
            </a:pPr>
            <a:r>
              <a:rPr lang="en-US" sz="2959" spc="295">
                <a:solidFill>
                  <a:srgbClr val="000000"/>
                </a:solidFill>
                <a:latin typeface="Playfair Display"/>
                <a:ea typeface="Playfair Display"/>
                <a:cs typeface="Playfair Display"/>
                <a:sym typeface="Playfair Display"/>
              </a:rPr>
              <a:t>Emergency Buzzer will help the resident and thier neighbours to be informed about danger</a:t>
            </a:r>
          </a:p>
          <a:p>
            <a:pPr algn="l">
              <a:lnSpc>
                <a:spcPts val="4142"/>
              </a:lnSpc>
            </a:pPr>
          </a:p>
          <a:p>
            <a:pPr algn="l">
              <a:lnSpc>
                <a:spcPts val="4142"/>
              </a:lnSpc>
              <a:spcBef>
                <a:spcPct val="0"/>
              </a:spcBef>
            </a:pPr>
            <a:r>
              <a:rPr lang="en-US" sz="2959" spc="295">
                <a:solidFill>
                  <a:srgbClr val="000000"/>
                </a:solidFill>
                <a:latin typeface="Playfair Display"/>
                <a:ea typeface="Playfair Display"/>
                <a:cs typeface="Playfair Display"/>
                <a:sym typeface="Playfair Display"/>
              </a:rPr>
              <a:t>if a gas leakage happens when resident is not present these automatic alerting system can be very useful.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DAGNpugnwCY</dc:identifier>
  <dcterms:modified xsi:type="dcterms:W3CDTF">2011-08-01T06:04:30Z</dcterms:modified>
  <cp:revision>1</cp:revision>
  <dc:title>AIR POLLUTION Detection and Alarming System</dc:title>
</cp:coreProperties>
</file>

<file path=docProps/thumbnail.jpeg>
</file>